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59" r:id="rId5"/>
    <p:sldId id="268" r:id="rId6"/>
    <p:sldId id="265" r:id="rId7"/>
    <p:sldId id="261" r:id="rId8"/>
    <p:sldId id="260" r:id="rId9"/>
    <p:sldId id="258" r:id="rId10"/>
    <p:sldId id="26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1472FC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and-freeze.png"/>
          <p:cNvPicPr>
            <a:picLocks noChangeAspect="1"/>
          </p:cNvPicPr>
          <p:nvPr/>
        </p:nvPicPr>
        <p:blipFill>
          <a:blip r:embed="rId2" cstate="print"/>
          <a:srcRect l="43395" t="25144" r="7055" b="9097"/>
          <a:stretch>
            <a:fillRect/>
          </a:stretch>
        </p:blipFill>
        <p:spPr>
          <a:xfrm>
            <a:off x="0" y="4157924"/>
            <a:ext cx="2673927" cy="2700075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12" y="696898"/>
            <a:ext cx="1600493" cy="4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867401" y="-304800"/>
            <a:ext cx="3067637" cy="2687782"/>
            <a:chOff x="6461266" y="-77772"/>
            <a:chExt cx="2567492" cy="2514599"/>
          </a:xfrm>
        </p:grpSpPr>
        <p:pic>
          <p:nvPicPr>
            <p:cNvPr id="10" name="Рисунок 9" descr="0001034_domain-transfer-admin-fee_550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1266" y="-77772"/>
              <a:ext cx="2514600" cy="251459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525042" y="712900"/>
              <a:ext cx="2503716" cy="11225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Федеральный</a:t>
              </a:r>
            </a:p>
            <a:p>
              <a:pPr algn="ctr"/>
              <a: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проект </a:t>
              </a:r>
              <a:b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№ 8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143000" y="1905000"/>
            <a:ext cx="66432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</a:t>
            </a:r>
            <a:b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активность</a:t>
            </a:r>
          </a:p>
        </p:txBody>
      </p:sp>
      <p:pic>
        <p:nvPicPr>
          <p:cNvPr id="14" name="Рисунок 13" descr="slide-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6509" y="4053405"/>
            <a:ext cx="3333256" cy="2804595"/>
          </a:xfrm>
          <a:prstGeom prst="rect">
            <a:avLst/>
          </a:prstGeom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and-freeze.png"/>
          <p:cNvPicPr>
            <a:picLocks noChangeAspect="1"/>
          </p:cNvPicPr>
          <p:nvPr/>
        </p:nvPicPr>
        <p:blipFill>
          <a:blip r:embed="rId2" cstate="print"/>
          <a:srcRect l="43395" t="25144" r="7055" b="9097"/>
          <a:stretch>
            <a:fillRect/>
          </a:stretch>
        </p:blipFill>
        <p:spPr>
          <a:xfrm>
            <a:off x="0" y="4157924"/>
            <a:ext cx="2673927" cy="2700075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12" y="696898"/>
            <a:ext cx="1600493" cy="4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5867401" y="-304800"/>
            <a:ext cx="3067637" cy="2687782"/>
            <a:chOff x="6461266" y="-77772"/>
            <a:chExt cx="2567492" cy="2514599"/>
          </a:xfrm>
        </p:grpSpPr>
        <p:pic>
          <p:nvPicPr>
            <p:cNvPr id="10" name="Рисунок 9" descr="0001034_domain-transfer-admin-fee_550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1266" y="-77772"/>
              <a:ext cx="2514600" cy="251459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525042" y="712900"/>
              <a:ext cx="2503716" cy="11225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Федеральный</a:t>
              </a:r>
            </a:p>
            <a:p>
              <a:pPr algn="ctr"/>
              <a: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проект </a:t>
              </a:r>
              <a:b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ln w="10541" cmpd="sng">
                    <a:noFill/>
                    <a:prstDash val="solid"/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№ 8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143000" y="1905000"/>
            <a:ext cx="66432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</a:t>
            </a:r>
            <a:b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активность</a:t>
            </a:r>
          </a:p>
        </p:txBody>
      </p:sp>
      <p:pic>
        <p:nvPicPr>
          <p:cNvPr id="14" name="Рисунок 13" descr="slide-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6509" y="4053405"/>
            <a:ext cx="3333256" cy="2804595"/>
          </a:xfrm>
          <a:prstGeom prst="rect">
            <a:avLst/>
          </a:prstGeom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pers3.png"/>
          <p:cNvPicPr>
            <a:picLocks noChangeAspect="1"/>
          </p:cNvPicPr>
          <p:nvPr/>
        </p:nvPicPr>
        <p:blipFill>
          <a:blip r:embed="rId2" cstate="print"/>
          <a:srcRect b="32539"/>
          <a:stretch>
            <a:fillRect/>
          </a:stretch>
        </p:blipFill>
        <p:spPr>
          <a:xfrm>
            <a:off x="0" y="-2"/>
            <a:ext cx="9144000" cy="5802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712" y="1755339"/>
            <a:ext cx="7304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из Паспорта национального проекта «Образование», утв.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президиумом Совета </a:t>
            </a:r>
            <a:b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Президенте РФ по стратегическому развитию </a:t>
            </a:r>
            <a:b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национальным проектам (протокол </a:t>
            </a:r>
            <a:b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3 сентября 2018 г. № 10).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fppt.com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481" y="287423"/>
            <a:ext cx="86044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</a:t>
            </a:r>
            <a:b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использованы</a:t>
            </a:r>
          </a:p>
        </p:txBody>
      </p:sp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625" y="6059885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821" y="5320391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42341p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752304"/>
            <a:ext cx="20193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5024" y="2253333"/>
            <a:ext cx="4223660" cy="1251857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Повысить роль волонтерства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общественном развитии.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0637" y="0"/>
            <a:ext cx="60742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</a:t>
            </a:r>
            <a:r>
              <a: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проекта</a:t>
            </a:r>
          </a:p>
        </p:txBody>
      </p:sp>
      <p:pic>
        <p:nvPicPr>
          <p:cNvPr id="13" name="Рисунок 12" descr="l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990600"/>
            <a:ext cx="2028145" cy="15667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-119746" y="3712041"/>
            <a:ext cx="4604655" cy="2775877"/>
            <a:chOff x="89658" y="1434193"/>
            <a:chExt cx="4275513" cy="2506435"/>
          </a:xfrm>
        </p:grpSpPr>
        <p:pic>
          <p:nvPicPr>
            <p:cNvPr id="12" name="Рисунок 11" descr="it-vector-square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135" y="1434193"/>
              <a:ext cx="4065036" cy="248983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9658" y="1650131"/>
              <a:ext cx="414949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47C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Волонтерство</a:t>
              </a:r>
            </a:p>
          </p:txBody>
        </p:sp>
        <p:pic>
          <p:nvPicPr>
            <p:cNvPr id="14" name="Рисунок 13" descr="help-hand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711" y="2514619"/>
              <a:ext cx="3241431" cy="1426009"/>
            </a:xfrm>
            <a:prstGeom prst="rect">
              <a:avLst/>
            </a:prstGeom>
          </p:spPr>
        </p:pic>
      </p:grpSp>
      <p:sp>
        <p:nvSpPr>
          <p:cNvPr id="19" name="Стрелка вверх 18"/>
          <p:cNvSpPr/>
          <p:nvPr/>
        </p:nvSpPr>
        <p:spPr>
          <a:xfrm rot="638306">
            <a:off x="1188351" y="2421812"/>
            <a:ext cx="707571" cy="1062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3134312">
            <a:off x="3598169" y="2628405"/>
            <a:ext cx="707571" cy="11069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4792" y="1460249"/>
            <a:ext cx="6814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Создать условия, чтобы развивать наставничество, поддержать общественные инициативы,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 в сфере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волонтерства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04115" y="3346494"/>
            <a:ext cx="3254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Сформировать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распространить волонтерские инновационные практики социальной деятельности.</a:t>
            </a:r>
            <a:endParaRPr lang="ru-RU" sz="2000" dirty="0"/>
          </a:p>
        </p:txBody>
      </p:sp>
      <p:sp>
        <p:nvSpPr>
          <p:cNvPr id="24" name="Стрелка вверх 23"/>
          <p:cNvSpPr/>
          <p:nvPr/>
        </p:nvSpPr>
        <p:spPr>
          <a:xfrm rot="4386581">
            <a:off x="4621425" y="3880264"/>
            <a:ext cx="707571" cy="11069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5380949"/>
            <a:ext cx="3461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Расширить возможности для самореализации граждан</a:t>
            </a:r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4762933" y="5295409"/>
            <a:ext cx="707571" cy="11069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112" y="392098"/>
            <a:ext cx="1600493" cy="4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76200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blue-background-vector-png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306" b="7394"/>
          <a:stretch>
            <a:fillRect/>
          </a:stretch>
        </p:blipFill>
        <p:spPr>
          <a:xfrm>
            <a:off x="0" y="1597"/>
            <a:ext cx="9144002" cy="6845517"/>
          </a:xfrm>
        </p:spPr>
      </p:pic>
      <p:sp>
        <p:nvSpPr>
          <p:cNvPr id="12" name="Прямоугольник 11"/>
          <p:cNvSpPr/>
          <p:nvPr/>
        </p:nvSpPr>
        <p:spPr>
          <a:xfrm>
            <a:off x="1208320" y="2253342"/>
            <a:ext cx="6792681" cy="178510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</a:t>
            </a:r>
            <a:r>
              <a: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проекта</a:t>
            </a:r>
          </a:p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7C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01.01.2019 – 31.12.2024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7C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0491">
            <a:off x="6056143" y="449646"/>
            <a:ext cx="1755398" cy="4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7428">
            <a:off x="6086550" y="1396324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72878_bd_media_id_01eeec93d9b13123eaee13c87092502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300" b="11495"/>
          <a:stretch>
            <a:fillRect/>
          </a:stretch>
        </p:blipFill>
        <p:spPr>
          <a:xfrm>
            <a:off x="2275614" y="4275160"/>
            <a:ext cx="4245460" cy="2307779"/>
          </a:xfrm>
        </p:spPr>
      </p:pic>
      <p:pic>
        <p:nvPicPr>
          <p:cNvPr id="7" name="Рисунок 6" descr="0001034_domain-transfer-admin-fee_5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60" y="1778103"/>
            <a:ext cx="932455" cy="932455"/>
          </a:xfrm>
          <a:prstGeom prst="rect">
            <a:avLst/>
          </a:prstGeom>
        </p:spPr>
      </p:pic>
      <p:pic>
        <p:nvPicPr>
          <p:cNvPr id="9" name="Рисунок 8" descr="0001034_domain-transfer-admin-fee_5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1" y="3051726"/>
            <a:ext cx="932455" cy="9324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3346" y="318655"/>
            <a:ext cx="84235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к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8169" y="1760207"/>
            <a:ext cx="6640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472F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Сформировать сеть центров поддержки волонтерства на базе ОО, НКО, государственных и муниципальных учреждений по направлениям </a:t>
            </a:r>
            <a:r>
              <a:rPr lang="ru-RU" sz="2000" dirty="0" err="1">
                <a:solidFill>
                  <a:srgbClr val="1472F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волонтерства</a:t>
            </a:r>
            <a:r>
              <a:rPr lang="ru-RU" sz="2000" dirty="0">
                <a:solidFill>
                  <a:srgbClr val="1472F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1472F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6398" y="3041702"/>
            <a:ext cx="6596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1472F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Организовать ежегодные конкурсные отборы, который предоставят субсидии лучшим практикам</a:t>
            </a:r>
            <a:br>
              <a:rPr lang="ru-RU" sz="2000" dirty="0">
                <a:solidFill>
                  <a:srgbClr val="1472F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1472F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сфере волонтерства</a:t>
            </a:r>
            <a:endParaRPr lang="ru-RU" sz="3200" dirty="0">
              <a:solidFill>
                <a:srgbClr val="1472F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905" y="6170222"/>
            <a:ext cx="1755398" cy="4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100" y="6458976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eatured-icon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6781" y="4815469"/>
            <a:ext cx="1594624" cy="1594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28127" y="3736478"/>
            <a:ext cx="3891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Реализовать не менее 3 всероссийских, 8 окружных и 85 региональных молодежных проектов по различным направлениям волонтерства</a:t>
            </a:r>
            <a:endParaRPr lang="ru-RU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4232" y="1343457"/>
            <a:ext cx="3907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Разработать программы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подготовить специалистов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работе с волонтерами на базе центров поддержки волонтерства, НКО, ОО и иных учреждений, осуществляющих деятельность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сфере добровольчества </a:t>
            </a:r>
            <a:endParaRPr lang="ru-RU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371" y="1651391"/>
            <a:ext cx="3037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25 000 специалистов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8160" y="3780869"/>
            <a:ext cx="18326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96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проектов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891" y="217713"/>
            <a:ext cx="78416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к 2024 году</a:t>
            </a:r>
          </a:p>
        </p:txBody>
      </p:sp>
      <p:pic>
        <p:nvPicPr>
          <p:cNvPr id="13" name="Рисунок 12" descr="arrow-banner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9862" y="3747936"/>
            <a:ext cx="1651709" cy="881743"/>
          </a:xfrm>
          <a:prstGeom prst="rect">
            <a:avLst/>
          </a:prstGeom>
        </p:spPr>
      </p:pic>
      <p:pic>
        <p:nvPicPr>
          <p:cNvPr id="14" name="Рисунок 13" descr="arrow-banner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6145" y="1502824"/>
            <a:ext cx="1651709" cy="881743"/>
          </a:xfrm>
          <a:prstGeom prst="rect">
            <a:avLst/>
          </a:prstGeom>
        </p:spPr>
      </p:pic>
      <p:pic>
        <p:nvPicPr>
          <p:cNvPr id="15" name="Рисунок 14" descr="biy65zG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086" y="4739269"/>
            <a:ext cx="2076134" cy="1943763"/>
          </a:xfrm>
          <a:prstGeom prst="rect">
            <a:avLst/>
          </a:prstGeom>
        </p:spPr>
      </p:pic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377" y="6114466"/>
            <a:ext cx="1755398" cy="4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9173" y="6302859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6434"/>
          <a:stretch>
            <a:fillRect/>
          </a:stretch>
        </p:blipFill>
        <p:spPr>
          <a:xfrm rot="10800000">
            <a:off x="0" y="0"/>
            <a:ext cx="9144000" cy="2634342"/>
          </a:xfrm>
        </p:spPr>
      </p:pic>
      <p:sp>
        <p:nvSpPr>
          <p:cNvPr id="13" name="Прямоугольник 12"/>
          <p:cNvSpPr/>
          <p:nvPr/>
        </p:nvSpPr>
        <p:spPr>
          <a:xfrm>
            <a:off x="228600" y="152400"/>
            <a:ext cx="829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включает </a:t>
            </a:r>
            <a:br>
              <a:rPr lang="ru-RU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  <p:pic>
        <p:nvPicPr>
          <p:cNvPr id="5" name="Рисунок 4" descr="6-27-14-Peter-Imag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885" y="3907971"/>
            <a:ext cx="4180115" cy="2950029"/>
          </a:xfrm>
          <a:prstGeom prst="rect">
            <a:avLst/>
          </a:prstGeom>
        </p:spPr>
      </p:pic>
      <p:pic>
        <p:nvPicPr>
          <p:cNvPr id="6" name="Рисунок 5" descr="arrow-banner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493" y="1711572"/>
            <a:ext cx="6319570" cy="22977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371" y="1984664"/>
            <a:ext cx="3037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350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тыс. человек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55" y="6281088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75244" y="1971326"/>
            <a:ext cx="25139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1250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тыс. человек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0400" y="76200"/>
            <a:ext cx="1085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2024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152400"/>
            <a:ext cx="1085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2019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276" y="2964378"/>
            <a:ext cx="3710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Увеличение числа пользователей не менее 150 тыс. человек в год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507" y="4271386"/>
            <a:ext cx="4630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Задача – создать единую информационную платформу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для волонтеров.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 будет система поиска информации, учета волонтерского опыта и их компетенций, взаимодействия, коммуникации и обучения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48" y="6190666"/>
            <a:ext cx="1755398" cy="4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nd-free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796"/>
            <a:ext cx="4528457" cy="42629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8831" y="59448"/>
            <a:ext cx="68688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включает 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127" y="1285526"/>
            <a:ext cx="236430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Создать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318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центров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поддержки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волонтерства</a:t>
            </a:r>
          </a:p>
        </p:txBody>
      </p:sp>
      <p:sp>
        <p:nvSpPr>
          <p:cNvPr id="6" name="Стрелка вверх 5"/>
          <p:cNvSpPr/>
          <p:nvPr/>
        </p:nvSpPr>
        <p:spPr>
          <a:xfrm rot="5400000">
            <a:off x="2644627" y="1622573"/>
            <a:ext cx="1151701" cy="110695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4331" y="1459697"/>
            <a:ext cx="4270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 окружных ресурсных центров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8162" y="2058411"/>
            <a:ext cx="3914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300 кабинетов волонтерских </a:t>
            </a:r>
            <a:b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центров на базе ОО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7086" y="2896612"/>
            <a:ext cx="4942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ресурсных центров по поддержке волонтерства в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сфере культуры безопасности и ЧС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4431497"/>
            <a:ext cx="4463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Задача – запустить эти центры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на базе ОО, НКО, государственных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муниципальных учреждений</a:t>
            </a: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912" y="6107098"/>
            <a:ext cx="1600493" cy="4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791200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8551934-abstract-bundle-015-0000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7112"/>
          </a:xfrm>
          <a:prstGeom prst="rect">
            <a:avLst/>
          </a:prstGeom>
        </p:spPr>
      </p:pic>
      <p:pic>
        <p:nvPicPr>
          <p:cNvPr id="7" name="Рисунок 6" descr="blue-clipart-sticky-note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144" y="0"/>
            <a:ext cx="3603172" cy="36031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6627" y="4443340"/>
            <a:ext cx="3559628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Создать и обеспечить трансляцию на ТВ и радио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4231" y="647656"/>
            <a:ext cx="2841171" cy="175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До </a:t>
            </a:r>
            <a:br>
              <a:rPr lang="ru-RU" sz="3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31 декабря 2021 года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904" y="609990"/>
            <a:ext cx="20872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47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1000</a:t>
            </a:r>
            <a:r>
              <a:rPr lang="ru-RU" sz="2400" b="1" dirty="0">
                <a:solidFill>
                  <a:srgbClr val="1472FC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1472FC"/>
                </a:solidFill>
                <a:latin typeface="Arial"/>
                <a:ea typeface="Calibri"/>
                <a:cs typeface="Times New Roman"/>
              </a:rPr>
              <a:t>рекламных материалов </a:t>
            </a:r>
            <a:endParaRPr lang="ru-RU" sz="2400" b="1" dirty="0">
              <a:solidFill>
                <a:srgbClr val="1472F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9554" y="4224038"/>
            <a:ext cx="1083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147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</a:t>
            </a:r>
            <a:r>
              <a:rPr lang="ru-RU" b="1" dirty="0">
                <a:solidFill>
                  <a:srgbClr val="147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 </a:t>
            </a:r>
            <a:br>
              <a:rPr lang="ru-RU" b="1" dirty="0">
                <a:solidFill>
                  <a:srgbClr val="147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1472FC"/>
                </a:solidFill>
                <a:latin typeface="Arial"/>
                <a:ea typeface="Calibri"/>
                <a:cs typeface="Times New Roman"/>
              </a:rPr>
              <a:t>ролика</a:t>
            </a:r>
            <a:endParaRPr lang="ru-RU" b="1" dirty="0">
              <a:solidFill>
                <a:srgbClr val="1472F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45620"/>
            <a:ext cx="29391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47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100 </a:t>
            </a:r>
            <a:r>
              <a:rPr lang="ru-RU" sz="2000" b="1" dirty="0">
                <a:solidFill>
                  <a:srgbClr val="1472FC"/>
                </a:solidFill>
                <a:latin typeface="Arial"/>
                <a:ea typeface="Calibri"/>
                <a:cs typeface="Times New Roman"/>
              </a:rPr>
              <a:t>информационных материалов</a:t>
            </a:r>
            <a:endParaRPr lang="ru-RU" sz="2400" b="1" dirty="0">
              <a:solidFill>
                <a:srgbClr val="1472F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8655" y="433952"/>
            <a:ext cx="374468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Провести информационную кампанию и разместить </a:t>
            </a:r>
            <a:b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на наружных поверхностях, чтобы повысить популярность </a:t>
            </a:r>
            <a:r>
              <a:rPr lang="ru-RU" sz="2000" dirty="0" err="1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волонтерства</a:t>
            </a:r>
            <a:endParaRPr lang="ru-RU" sz="20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40428" y="2813910"/>
            <a:ext cx="36467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Создать и разместить </a:t>
            </a:r>
            <a:b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в СМИ, в Интернете </a:t>
            </a:r>
            <a:b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и социальных сетях </a:t>
            </a:r>
          </a:p>
        </p:txBody>
      </p:sp>
      <p:pic>
        <p:nvPicPr>
          <p:cNvPr id="17" name="Рисунок 16" descr="0_news_25544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505200"/>
            <a:ext cx="2833256" cy="2833256"/>
          </a:xfrm>
          <a:prstGeom prst="rect">
            <a:avLst/>
          </a:prstGeom>
        </p:spPr>
      </p:pic>
      <p:pic>
        <p:nvPicPr>
          <p:cNvPr id="1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55" y="6281088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48" y="6190666"/>
            <a:ext cx="1755398" cy="4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xtended-Comments-In-Nav-1.png"/>
          <p:cNvPicPr>
            <a:picLocks noChangeAspect="1"/>
          </p:cNvPicPr>
          <p:nvPr/>
        </p:nvPicPr>
        <p:blipFill>
          <a:blip r:embed="rId2" cstate="print"/>
          <a:srcRect l="6786" t="13930" r="27976" b="106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rrow-banner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133" y="3788228"/>
            <a:ext cx="7604867" cy="222068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48361" y="786142"/>
            <a:ext cx="2997703" cy="3015364"/>
            <a:chOff x="713677" y="1471960"/>
            <a:chExt cx="2997703" cy="3015364"/>
          </a:xfrm>
        </p:grpSpPr>
        <p:pic>
          <p:nvPicPr>
            <p:cNvPr id="11" name="Рисунок 10" descr="postit12-u61738.png"/>
            <p:cNvPicPr>
              <a:picLocks noChangeAspect="1"/>
            </p:cNvPicPr>
            <p:nvPr/>
          </p:nvPicPr>
          <p:blipFill>
            <a:blip r:embed="rId4" cstate="print"/>
            <a:srcRect l="19992" t="7979" r="18469" b="2449"/>
            <a:stretch>
              <a:fillRect/>
            </a:stretch>
          </p:blipFill>
          <p:spPr>
            <a:xfrm>
              <a:off x="713677" y="1471960"/>
              <a:ext cx="2997703" cy="292161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847493" y="1917390"/>
              <a:ext cx="2676293" cy="256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  <a:t>Провести </a:t>
              </a:r>
              <a:b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</a:b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  <a:t>конкурсный отбор </a:t>
              </a:r>
              <a:b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</a:b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  <a:t>на предоставление грантов лучшим практикам </a:t>
              </a:r>
              <a:b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</a:b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  <a:t>в сфере волонтерства с 2020 года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4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653882" y="826764"/>
            <a:ext cx="2997703" cy="2921619"/>
            <a:chOff x="3653882" y="1501696"/>
            <a:chExt cx="2997703" cy="2921619"/>
          </a:xfrm>
        </p:grpSpPr>
        <p:pic>
          <p:nvPicPr>
            <p:cNvPr id="13" name="Рисунок 12" descr="postit12-u61738.png"/>
            <p:cNvPicPr>
              <a:picLocks noChangeAspect="1"/>
            </p:cNvPicPr>
            <p:nvPr/>
          </p:nvPicPr>
          <p:blipFill>
            <a:blip r:embed="rId4" cstate="print"/>
            <a:srcRect l="19992" t="7979" r="18469" b="2449"/>
            <a:stretch>
              <a:fillRect/>
            </a:stretch>
          </p:blipFill>
          <p:spPr>
            <a:xfrm>
              <a:off x="3653882" y="1501696"/>
              <a:ext cx="2997703" cy="292161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891773" y="1919071"/>
              <a:ext cx="2531327" cy="1983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  <a:t>Учредить </a:t>
              </a:r>
              <a:b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</a:b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Calibri"/>
                  <a:cs typeface="Times New Roman"/>
                </a:rPr>
                <a:t>награды и льготы компаниям, кто финансирует добровольческие центры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44285" y="4242238"/>
            <a:ext cx="481148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Создать и внедрить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систему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соцподдержки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 граждан,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кто систематически участвует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в волонтерских проектах</a:t>
            </a:r>
            <a:endParaRPr lang="ru-RU" sz="1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3854" y="4757449"/>
            <a:ext cx="212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До 2024 года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245542"/>
            <a:ext cx="1944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343" y="6158011"/>
            <a:ext cx="1461490" cy="4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uzzle-2651912_19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9657" y="1048431"/>
            <a:ext cx="1894114" cy="1067412"/>
          </a:xfrm>
          <a:prstGeom prst="rect">
            <a:avLst/>
          </a:prstGeom>
        </p:spPr>
      </p:pic>
      <p:pic>
        <p:nvPicPr>
          <p:cNvPr id="24" name="Рисунок 23" descr="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4304" y="2313709"/>
            <a:ext cx="2693283" cy="20805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197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Elena A. Kostina</cp:lastModifiedBy>
  <cp:revision>47</cp:revision>
  <dcterms:created xsi:type="dcterms:W3CDTF">2019-02-21T15:01:25Z</dcterms:created>
  <dcterms:modified xsi:type="dcterms:W3CDTF">2019-04-21T13:17:22Z</dcterms:modified>
</cp:coreProperties>
</file>