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67" r:id="rId5"/>
    <p:sldId id="261" r:id="rId6"/>
    <p:sldId id="265" r:id="rId7"/>
    <p:sldId id="266" r:id="rId8"/>
    <p:sldId id="268" r:id="rId9"/>
    <p:sldId id="271" r:id="rId10"/>
    <p:sldId id="269" r:id="rId11"/>
    <p:sldId id="272" r:id="rId12"/>
    <p:sldId id="270" r:id="rId13"/>
    <p:sldId id="273" r:id="rId14"/>
    <p:sldId id="260" r:id="rId15"/>
    <p:sldId id="275" r:id="rId16"/>
    <p:sldId id="276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3AEFB"/>
    <a:srgbClr val="6BC5C3"/>
    <a:srgbClr val="6699FF"/>
    <a:srgbClr val="87FDF2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060" autoAdjust="0"/>
  </p:normalViewPr>
  <p:slideViewPr>
    <p:cSldViewPr snapToGrid="0">
      <p:cViewPr>
        <p:scale>
          <a:sx n="100" d="100"/>
          <a:sy n="100" d="100"/>
        </p:scale>
        <p:origin x="-18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2" cstate="print"/>
          <a:srcRect l="5681" t="5383" r="4601" b="6095"/>
          <a:stretch>
            <a:fillRect/>
          </a:stretch>
        </p:blipFill>
        <p:spPr>
          <a:xfrm>
            <a:off x="1524000" y="4191000"/>
            <a:ext cx="2320119" cy="228918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41361"/>
            <a:ext cx="59516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Перспективная модель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ОГЭ-2020 </a:t>
            </a:r>
            <a:b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</a:br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по физике</a:t>
            </a:r>
            <a:endParaRPr lang="ru-RU" sz="5400" b="1" cap="none" spc="0" dirty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uturaFuturisLightC" pitchFamily="50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38600"/>
            <a:ext cx="1908403" cy="540287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2359925" cy="30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625" t="12076" r="55887" b="17035"/>
          <a:stretch>
            <a:fillRect/>
          </a:stretch>
        </p:blipFill>
        <p:spPr bwMode="auto">
          <a:xfrm>
            <a:off x="3499758" y="318532"/>
            <a:ext cx="5296395" cy="59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01"/>
          <p:cNvSpPr>
            <a:spLocks noChangeArrowheads="1"/>
          </p:cNvSpPr>
          <p:nvPr/>
        </p:nvSpPr>
        <p:spPr bwMode="gray">
          <a:xfrm>
            <a:off x="179491" y="931841"/>
            <a:ext cx="4750130" cy="161504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87FDF2">
                  <a:alpha val="61000"/>
                </a:srgbClr>
              </a:gs>
            </a:gsLst>
            <a:lin ang="0" scaled="1"/>
          </a:gra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74493" y="992314"/>
            <a:ext cx="45974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  <a:ea typeface="TimesNewRoman"/>
                <a:cs typeface="Arial" pitchFamily="34" charset="0"/>
              </a:rPr>
              <a:t>Задание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  <a:ea typeface="TimesNewRoman"/>
                <a:cs typeface="Arial" pitchFamily="34" charset="0"/>
              </a:rPr>
              <a:t> №17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  <a:ea typeface="TimesNewRoman"/>
                <a:cs typeface="Arial" pitchFamily="34" charset="0"/>
              </a:rPr>
              <a:t>Ученик</a:t>
            </a:r>
            <a:r>
              <a:rPr lang="ru-RU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  <a:ea typeface="TimesNewRoman"/>
                <a:cs typeface="Arial" pitchFamily="34" charset="0"/>
              </a:rPr>
              <a:t> проводит эксперимент на экзамене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FuturisLightC" pitchFamily="50" charset="0"/>
              <a:ea typeface="TimesNewRoman"/>
              <a:cs typeface="Arial" pitchFamily="34" charset="0"/>
            </a:endParaRPr>
          </a:p>
        </p:txBody>
      </p:sp>
      <p:pic>
        <p:nvPicPr>
          <p:cNvPr id="10" name="Рисунок 9" descr="col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375" y="2691123"/>
            <a:ext cx="3028599" cy="3028599"/>
          </a:xfrm>
          <a:prstGeom prst="rect">
            <a:avLst/>
          </a:prstGeom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753" y="6189686"/>
            <a:ext cx="1776885" cy="503053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5" y="6372225"/>
            <a:ext cx="1811314" cy="25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723" t="14406" r="54672" b="18788"/>
          <a:stretch>
            <a:fillRect/>
          </a:stretch>
        </p:blipFill>
        <p:spPr bwMode="auto">
          <a:xfrm>
            <a:off x="3277590" y="178137"/>
            <a:ext cx="5723901" cy="6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став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841" y="3838574"/>
            <a:ext cx="3295141" cy="21043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375" y="541364"/>
            <a:ext cx="3531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Добавили 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новое задание 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про вклад ученых 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в науку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Подобных 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№18 и №19 заданий 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на данный момент</a:t>
            </a:r>
            <a:b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600" b="1" dirty="0" smtClean="0">
                <a:solidFill>
                  <a:srgbClr val="006699"/>
                </a:solidFill>
                <a:latin typeface="FuturaFuturisLightC" pitchFamily="50" charset="0"/>
              </a:rPr>
              <a:t> в КИМ нет</a:t>
            </a:r>
          </a:p>
          <a:p>
            <a:endParaRPr lang="ru-RU" sz="2600" dirty="0"/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03" y="6240419"/>
            <a:ext cx="1530397" cy="433270"/>
          </a:xfrm>
          <a:prstGeom prst="rect">
            <a:avLst/>
          </a:prstGeom>
          <a:noFill/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" y="6365493"/>
            <a:ext cx="1560050" cy="21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Рисунок 160"/>
          <p:cNvPicPr>
            <a:picLocks noChangeAspect="1" noChangeArrowheads="1"/>
          </p:cNvPicPr>
          <p:nvPr/>
        </p:nvPicPr>
        <p:blipFill>
          <a:blip r:embed="rId2" cstate="print"/>
          <a:srcRect l="15214" t="16672" r="54936" b="19394"/>
          <a:stretch>
            <a:fillRect/>
          </a:stretch>
        </p:blipFill>
        <p:spPr bwMode="auto">
          <a:xfrm>
            <a:off x="154381" y="114058"/>
            <a:ext cx="4892634" cy="6553936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2023" y="206740"/>
            <a:ext cx="35863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8080"/>
                </a:solidFill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В КИМ для ОГЭ-2020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будут два текста.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Один текст – для работы с заданием 20, второй – для работы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FuturaFuturisLightC" pitchFamily="50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с заданиями 21 и 22.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8080"/>
                </a:solidFill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Задания 20 и 21 похожи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FuturaFuturisLightC" pitchFamily="50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epigenetic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678" y="3101192"/>
            <a:ext cx="2968830" cy="3301340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278" y="6240766"/>
            <a:ext cx="1663747" cy="471023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357007"/>
            <a:ext cx="1552575" cy="21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8139" t="20918" r="64502" b="16468"/>
          <a:stretch>
            <a:fillRect/>
          </a:stretch>
        </p:blipFill>
        <p:spPr bwMode="auto">
          <a:xfrm>
            <a:off x="142505" y="142506"/>
            <a:ext cx="4358244" cy="64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38788" t="17593" r="30909" b="30874"/>
          <a:stretch>
            <a:fillRect/>
          </a:stretch>
        </p:blipFill>
        <p:spPr bwMode="auto">
          <a:xfrm>
            <a:off x="4465128" y="142504"/>
            <a:ext cx="4624147" cy="49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51082541c0f5aafedc38edc49632643b.png"/>
          <p:cNvPicPr>
            <a:picLocks noChangeAspect="1"/>
          </p:cNvPicPr>
          <p:nvPr/>
        </p:nvPicPr>
        <p:blipFill>
          <a:blip r:embed="rId4" cstate="print"/>
          <a:srcRect l="2545" r="3817" b="8404"/>
          <a:stretch>
            <a:fillRect/>
          </a:stretch>
        </p:blipFill>
        <p:spPr>
          <a:xfrm>
            <a:off x="5105400" y="5105400"/>
            <a:ext cx="3686670" cy="1063082"/>
          </a:xfrm>
          <a:prstGeom prst="rect">
            <a:avLst/>
          </a:prstGeom>
        </p:spPr>
      </p:pic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6307470"/>
            <a:ext cx="1495425" cy="423369"/>
          </a:xfrm>
          <a:prstGeom prst="rect">
            <a:avLst/>
          </a:prstGeom>
          <a:noFill/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9225" y="6423682"/>
            <a:ext cx="1552575" cy="21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whatiseutmd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AutoShape 95"/>
          <p:cNvSpPr>
            <a:spLocks noChangeArrowheads="1"/>
          </p:cNvSpPr>
          <p:nvPr/>
        </p:nvSpPr>
        <p:spPr bwMode="gray">
          <a:xfrm>
            <a:off x="2196934" y="515407"/>
            <a:ext cx="5991723" cy="32923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1E6FB">
                  <a:gamma/>
                  <a:tint val="24314"/>
                  <a:invGamma/>
                </a:srgbClr>
              </a:gs>
              <a:gs pos="100000">
                <a:srgbClr val="87FDF2"/>
              </a:gs>
            </a:gsLst>
            <a:lin ang="0" scaled="1"/>
          </a:gra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pic>
        <p:nvPicPr>
          <p:cNvPr id="4" name="Рисунок 3" descr="chemistry-items.png"/>
          <p:cNvPicPr>
            <a:picLocks noChangeAspect="1"/>
          </p:cNvPicPr>
          <p:nvPr/>
        </p:nvPicPr>
        <p:blipFill>
          <a:blip r:embed="rId3" cstate="print">
            <a:lum bright="4000" contrast="23000"/>
          </a:blip>
          <a:srcRect b="25988"/>
          <a:stretch>
            <a:fillRect/>
          </a:stretch>
        </p:blipFill>
        <p:spPr>
          <a:xfrm>
            <a:off x="1438274" y="3694459"/>
            <a:ext cx="7143751" cy="23706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95600" y="914400"/>
            <a:ext cx="4626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 Cent" pitchFamily="50" charset="0"/>
              </a:rPr>
              <a:t>180 </a:t>
            </a: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  <a:t/>
            </a:r>
            <a:b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</a:b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  <a:t>минут.</a:t>
            </a:r>
            <a:b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</a:b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  <a:t>Время экзамена </a:t>
            </a:r>
            <a:b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</a:br>
            <a:r>
              <a:rPr lang="ru-RU" sz="40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rPr>
              <a:t>не меняется </a:t>
            </a:r>
            <a:endParaRPr lang="ru-RU" sz="40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FuturisLightC" pitchFamily="50" charset="0"/>
            </a:endParaRP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0" y="6307470"/>
            <a:ext cx="1495425" cy="423369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6423682"/>
            <a:ext cx="1552575" cy="215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named.png"/>
          <p:cNvPicPr>
            <a:picLocks noChangeAspect="1"/>
          </p:cNvPicPr>
          <p:nvPr/>
        </p:nvPicPr>
        <p:blipFill>
          <a:blip r:embed="rId2" cstate="print"/>
          <a:srcRect l="5681" t="5383" r="4601" b="6095"/>
          <a:stretch>
            <a:fillRect/>
          </a:stretch>
        </p:blipFill>
        <p:spPr>
          <a:xfrm>
            <a:off x="1524000" y="4191000"/>
            <a:ext cx="2320119" cy="2289185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41361"/>
            <a:ext cx="595161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Перспективная модель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ОГЭ-2020 </a:t>
            </a:r>
            <a:b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</a:br>
            <a:r>
              <a:rPr lang="ru-RU" sz="5400" b="1" cap="none" spc="0" dirty="0" smtClean="0">
                <a:ln w="1905"/>
                <a:solidFill>
                  <a:srgbClr val="00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FuturisLightC" pitchFamily="50" charset="0"/>
              </a:rPr>
              <a:t>по физике</a:t>
            </a:r>
            <a:endParaRPr lang="ru-RU" sz="5400" b="1" cap="none" spc="0" dirty="0">
              <a:ln w="1905"/>
              <a:solidFill>
                <a:srgbClr val="00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uturaFuturisLightC" pitchFamily="50" charset="0"/>
            </a:endParaRPr>
          </a:p>
        </p:txBody>
      </p:sp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38600"/>
            <a:ext cx="1908403" cy="540287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2359925" cy="30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16225" y="1924049"/>
            <a:ext cx="7956325" cy="330230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latin typeface="Arial" pitchFamily="34" charset="0"/>
                <a:cs typeface="Arial" pitchFamily="34" charset="0"/>
              </a:rPr>
              <a:t>Для подготовки </a:t>
            </a:r>
            <a:br>
              <a:rPr lang="ru-RU" sz="4800" b="1" dirty="0"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latin typeface="Arial" pitchFamily="34" charset="0"/>
                <a:cs typeface="Arial" pitchFamily="34" charset="0"/>
              </a:rPr>
              <a:t>презентации использован шаблон с сайта</a:t>
            </a:r>
          </a:p>
          <a:p>
            <a:pPr marL="0" indent="0" algn="ctr">
              <a:buNone/>
            </a:pP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free-office.net/</a:t>
            </a:r>
            <a:r>
              <a:rPr lang="en-US" sz="5200" b="1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shablony-powerpoint</a:t>
            </a:r>
            <a:r>
              <a:rPr lang="en-US" sz="52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sz="5200" b="1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0"/>
          <p:cNvGrpSpPr>
            <a:grpSpLocks/>
          </p:cNvGrpSpPr>
          <p:nvPr/>
        </p:nvGrpSpPr>
        <p:grpSpPr bwMode="auto">
          <a:xfrm>
            <a:off x="2019869" y="195662"/>
            <a:ext cx="6387152" cy="3746500"/>
            <a:chOff x="1194" y="1321"/>
            <a:chExt cx="3509" cy="236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2612" y="344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95"/>
            <p:cNvSpPr>
              <a:spLocks noChangeArrowheads="1"/>
            </p:cNvSpPr>
            <p:nvPr/>
          </p:nvSpPr>
          <p:spPr bwMode="gray">
            <a:xfrm>
              <a:off x="1194" y="1321"/>
              <a:ext cx="3509" cy="8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Text Box 100"/>
            <p:cNvSpPr txBox="1">
              <a:spLocks noChangeArrowheads="1"/>
            </p:cNvSpPr>
            <p:nvPr/>
          </p:nvSpPr>
          <p:spPr bwMode="gray">
            <a:xfrm>
              <a:off x="1245" y="1342"/>
              <a:ext cx="3457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800" b="1" dirty="0" smtClean="0">
                  <a:solidFill>
                    <a:srgbClr val="006699"/>
                  </a:solidFill>
                  <a:latin typeface="FuturaFuturisLightC" pitchFamily="50" charset="0"/>
                </a:rPr>
                <a:t>Первичный балл </a:t>
              </a:r>
              <a:br>
                <a:rPr lang="ru-RU" sz="3800" b="1" dirty="0" smtClean="0">
                  <a:solidFill>
                    <a:srgbClr val="006699"/>
                  </a:solidFill>
                  <a:latin typeface="FuturaFuturisLightC" pitchFamily="50" charset="0"/>
                </a:rPr>
              </a:br>
              <a:r>
                <a:rPr lang="ru-RU" sz="3800" b="1" dirty="0" smtClean="0">
                  <a:solidFill>
                    <a:srgbClr val="006699"/>
                  </a:solidFill>
                  <a:latin typeface="FuturaFuturisLightC" pitchFamily="50" charset="0"/>
                </a:rPr>
                <a:t>и количество заданий</a:t>
              </a:r>
            </a:p>
          </p:txBody>
        </p:sp>
      </p:grpSp>
      <p:sp>
        <p:nvSpPr>
          <p:cNvPr id="19" name="Text Box 100"/>
          <p:cNvSpPr txBox="1">
            <a:spLocks noChangeArrowheads="1"/>
          </p:cNvSpPr>
          <p:nvPr/>
        </p:nvSpPr>
        <p:spPr bwMode="gray">
          <a:xfrm>
            <a:off x="1375545" y="4502954"/>
            <a:ext cx="13894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99"/>
                </a:solidFill>
                <a:latin typeface="21 Cent" pitchFamily="50" charset="0"/>
              </a:rPr>
              <a:t>28</a:t>
            </a:r>
            <a:endParaRPr lang="en-US" sz="5400" b="1" dirty="0">
              <a:solidFill>
                <a:srgbClr val="006699"/>
              </a:solidFill>
              <a:latin typeface="21 Cent" pitchFamily="50" charset="0"/>
            </a:endParaRPr>
          </a:p>
        </p:txBody>
      </p:sp>
      <p:sp>
        <p:nvSpPr>
          <p:cNvPr id="20" name="Text Box 100"/>
          <p:cNvSpPr txBox="1">
            <a:spLocks noChangeArrowheads="1"/>
          </p:cNvSpPr>
          <p:nvPr/>
        </p:nvSpPr>
        <p:spPr bwMode="gray">
          <a:xfrm>
            <a:off x="7161399" y="4419360"/>
            <a:ext cx="11647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99"/>
                </a:solidFill>
                <a:latin typeface="21 Cent" pitchFamily="50" charset="0"/>
              </a:rPr>
              <a:t>26</a:t>
            </a:r>
            <a:endParaRPr lang="en-US" sz="5400" b="1" dirty="0">
              <a:solidFill>
                <a:srgbClr val="006699"/>
              </a:solidFill>
              <a:latin typeface="21 Cent" pitchFamily="50" charset="0"/>
            </a:endParaRPr>
          </a:p>
        </p:txBody>
      </p:sp>
      <p:sp>
        <p:nvSpPr>
          <p:cNvPr id="21" name="Text Box 100"/>
          <p:cNvSpPr txBox="1">
            <a:spLocks noChangeArrowheads="1"/>
          </p:cNvSpPr>
          <p:nvPr/>
        </p:nvSpPr>
        <p:spPr bwMode="gray">
          <a:xfrm>
            <a:off x="1138911" y="2536733"/>
            <a:ext cx="18128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99"/>
                </a:solidFill>
                <a:latin typeface="21 Cent" pitchFamily="50" charset="0"/>
              </a:rPr>
              <a:t>52</a:t>
            </a:r>
            <a:endParaRPr lang="en-US" sz="5400" b="1" dirty="0">
              <a:solidFill>
                <a:srgbClr val="006699"/>
              </a:solidFill>
              <a:latin typeface="21 Cent" pitchFamily="50" charset="0"/>
            </a:endParaRPr>
          </a:p>
        </p:txBody>
      </p:sp>
      <p:sp>
        <p:nvSpPr>
          <p:cNvPr id="22" name="Text Box 100"/>
          <p:cNvSpPr txBox="1">
            <a:spLocks noChangeArrowheads="1"/>
          </p:cNvSpPr>
          <p:nvPr/>
        </p:nvSpPr>
        <p:spPr bwMode="gray">
          <a:xfrm>
            <a:off x="6006153" y="2574727"/>
            <a:ext cx="342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99"/>
                </a:solidFill>
                <a:latin typeface="21 Cent" pitchFamily="50" charset="0"/>
              </a:rPr>
              <a:t>40</a:t>
            </a:r>
            <a:endParaRPr lang="en-US" sz="5400" b="1" dirty="0">
              <a:solidFill>
                <a:srgbClr val="006699"/>
              </a:solidFill>
              <a:latin typeface="21 Cent" pitchFamily="50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2720758" y="3986185"/>
            <a:ext cx="4236411" cy="1774368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uturaFuturisLightC" pitchFamily="50" charset="0"/>
              </a:rPr>
              <a:t>Добавят новые задания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FuturaFuturisLightC" pitchFamily="50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2723107" y="2109760"/>
            <a:ext cx="4222180" cy="1774368"/>
          </a:xfrm>
          <a:prstGeom prst="leftArrow">
            <a:avLst/>
          </a:prstGeom>
          <a:solidFill>
            <a:srgbClr val="9238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uturaFuturisLightC" pitchFamily="50" charset="0"/>
              </a:rPr>
              <a:t>Разработчики меняют количество баллов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latin typeface="FuturaFuturisLightC" pitchFamily="50" charset="0"/>
            </a:endParaRPr>
          </a:p>
        </p:txBody>
      </p:sp>
      <p:pic>
        <p:nvPicPr>
          <p:cNvPr id="27" name="Рисунок 26" descr="Microscop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922" y="327147"/>
            <a:ext cx="1117633" cy="1117633"/>
          </a:xfrm>
          <a:prstGeom prst="ellipse">
            <a:avLst/>
          </a:prstGeom>
          <a:ln w="38100">
            <a:solidFill>
              <a:srgbClr val="6BC5C3"/>
            </a:solidFill>
          </a:ln>
        </p:spPr>
      </p:pic>
      <p:pic>
        <p:nvPicPr>
          <p:cNvPr id="1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131" y="6031173"/>
            <a:ext cx="1908403" cy="540287"/>
          </a:xfrm>
          <a:prstGeom prst="rect">
            <a:avLst/>
          </a:prstGeom>
          <a:noFill/>
        </p:spPr>
      </p:pic>
      <p:pic>
        <p:nvPicPr>
          <p:cNvPr id="2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4531" y="5650173"/>
            <a:ext cx="2359925" cy="30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1992574" y="269945"/>
            <a:ext cx="6182436" cy="1101656"/>
            <a:chOff x="1654" y="1709"/>
            <a:chExt cx="2714" cy="345"/>
          </a:xfrm>
        </p:grpSpPr>
        <p:sp>
          <p:nvSpPr>
            <p:cNvPr id="30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883" y="1772"/>
              <a:ext cx="2382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800" b="1" dirty="0" smtClean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FuturisLightC" pitchFamily="50" charset="0"/>
                </a:rPr>
                <a:t>Распределение баллов</a:t>
              </a:r>
              <a:endParaRPr lang="en-US" sz="3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FuturisLightC" pitchFamily="50" charset="0"/>
              </a:endParaRP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26911" y="1623071"/>
          <a:ext cx="8213033" cy="414088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86296"/>
                <a:gridCol w="1733797"/>
                <a:gridCol w="1456775"/>
                <a:gridCol w="1843991"/>
                <a:gridCol w="1492174"/>
              </a:tblGrid>
              <a:tr h="68530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Уровень сложности задания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Количество заданий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Максимальный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</a:b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первичный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балл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ОГЭ-2020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ОГЭ-2019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ОГЭ-2020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ОГЭ-2019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</a:tr>
              <a:tr h="6853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Базовый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17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16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26</a:t>
                      </a:r>
                      <a:endParaRPr lang="ru-RU" sz="1600" b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19</a:t>
                      </a:r>
                      <a:endParaRPr lang="ru-RU" sz="16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</a:tr>
              <a:tr h="6853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Повышенный</a:t>
                      </a:r>
                      <a:endParaRPr lang="ru-RU" sz="1600" b="1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8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7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17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11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</a:tr>
              <a:tr h="713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Высокий</a:t>
                      </a:r>
                      <a:endParaRPr lang="ru-RU" sz="16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3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3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9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10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</a:tr>
              <a:tr h="6853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28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26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FuturaFuturisLightC" pitchFamily="50" charset="0"/>
                        </a:rPr>
                        <a:t>52</a:t>
                      </a:r>
                      <a:endParaRPr lang="ru-RU" sz="1600" b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40</a:t>
                      </a:r>
                      <a:endParaRPr lang="ru-RU" sz="16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3549" marR="63549" marT="0" marB="0"/>
                </a:tc>
              </a:tr>
            </a:tbl>
          </a:graphicData>
        </a:graphic>
      </p:graphicFrame>
      <p:pic>
        <p:nvPicPr>
          <p:cNvPr id="84" name="Рисунок 8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5" y="219075"/>
            <a:ext cx="1195605" cy="1195605"/>
          </a:xfrm>
          <a:prstGeom prst="ellipse">
            <a:avLst/>
          </a:prstGeom>
          <a:ln w="28575">
            <a:solidFill>
              <a:srgbClr val="93AEFB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2033516" y="5750004"/>
            <a:ext cx="71104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99"/>
                </a:solidFill>
                <a:latin typeface="FuturaFuturisLightC" pitchFamily="50" charset="0"/>
              </a:rPr>
              <a:t>Разница баллов между ОГЭ-2019 и ОГЭ-2020 –</a:t>
            </a:r>
            <a:r>
              <a:rPr lang="ru-RU" sz="2200" b="1" dirty="0" smtClean="0">
                <a:solidFill>
                  <a:srgbClr val="6BC5C3"/>
                </a:solidFill>
                <a:latin typeface="FuturaFuturisLightC" pitchFamily="50" charset="0"/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6BC5C3"/>
                </a:solidFill>
                <a:latin typeface="FuturaFuturisLightC" pitchFamily="50" charset="0"/>
              </a:rPr>
              <a:t>в увеличении баллов </a:t>
            </a:r>
          </a:p>
          <a:p>
            <a:pPr algn="ctr"/>
            <a:r>
              <a:rPr lang="ru-RU" sz="2200" b="1" dirty="0" smtClean="0">
                <a:solidFill>
                  <a:srgbClr val="6BC5C3"/>
                </a:solidFill>
                <a:latin typeface="FuturaFuturisLightC" pitchFamily="50" charset="0"/>
              </a:rPr>
              <a:t>за задания базового и повышенного уровня </a:t>
            </a:r>
          </a:p>
        </p:txBody>
      </p:sp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3" y="6237311"/>
            <a:ext cx="1776885" cy="503053"/>
          </a:xfrm>
          <a:prstGeom prst="rect">
            <a:avLst/>
          </a:prstGeom>
          <a:noFill/>
        </p:spPr>
      </p:pic>
      <p:pic>
        <p:nvPicPr>
          <p:cNvPr id="2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5921001"/>
            <a:ext cx="1811314" cy="251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214" y="547135"/>
            <a:ext cx="4702461" cy="54226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FuturaFuturisLightC" pitchFamily="50" charset="0"/>
              </a:rPr>
              <a:t>ОГЭ-2020</a:t>
            </a:r>
          </a:p>
          <a:p>
            <a:pPr marL="0" indent="0">
              <a:buNone/>
            </a:pPr>
            <a:endParaRPr lang="ru-RU" sz="3000" b="1" dirty="0" smtClean="0">
              <a:solidFill>
                <a:srgbClr val="006699"/>
              </a:solidFill>
              <a:latin typeface="FuturaFuturisLightC" pitchFamily="50" charset="0"/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6BC5C3"/>
                </a:solidFill>
                <a:latin typeface="FuturaFuturisLightC" pitchFamily="50" charset="0"/>
              </a:rPr>
              <a:t>17 заданий </a:t>
            </a:r>
            <a:br>
              <a:rPr lang="ru-RU" sz="3500" b="1" dirty="0" smtClean="0">
                <a:solidFill>
                  <a:srgbClr val="6BC5C3"/>
                </a:solidFill>
                <a:latin typeface="FuturaFuturisLightC" pitchFamily="50" charset="0"/>
              </a:rPr>
            </a:br>
            <a:r>
              <a:rPr lang="ru-RU" sz="3500" b="1" dirty="0" smtClean="0">
                <a:solidFill>
                  <a:srgbClr val="6BC5C3"/>
                </a:solidFill>
                <a:latin typeface="FuturaFuturisLightC" pitchFamily="50" charset="0"/>
              </a:rPr>
              <a:t>базового уровня.  </a:t>
            </a:r>
            <a: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  <a:t/>
            </a:r>
            <a:b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  <a:t>За них ученик получит максимально </a:t>
            </a:r>
            <a:b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  <a:t>26 баллов (вместо 19)</a:t>
            </a:r>
          </a:p>
          <a:p>
            <a:pPr marL="0" indent="0">
              <a:buNone/>
            </a:pPr>
            <a:endParaRPr lang="ru-RU" sz="3500" b="1" dirty="0" smtClean="0">
              <a:solidFill>
                <a:srgbClr val="006699"/>
              </a:solidFill>
              <a:latin typeface="FuturaFuturisLightC" pitchFamily="50" charset="0"/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6BC5C3"/>
                </a:solidFill>
                <a:latin typeface="FuturaFuturisLightC" pitchFamily="50" charset="0"/>
              </a:rPr>
              <a:t>8 заданий повышенного уровня. </a:t>
            </a:r>
            <a:r>
              <a:rPr lang="ru-RU" sz="3500" b="1" dirty="0" smtClean="0">
                <a:solidFill>
                  <a:srgbClr val="006699"/>
                </a:solidFill>
                <a:latin typeface="FuturaFuturisLightC" pitchFamily="50" charset="0"/>
              </a:rPr>
              <a:t>Максимальный балл за них – 17 баллов (вместо нынешних 11)</a:t>
            </a:r>
          </a:p>
          <a:p>
            <a:pPr>
              <a:buNone/>
            </a:pPr>
            <a:endParaRPr lang="ru-RU" sz="3000" dirty="0"/>
          </a:p>
        </p:txBody>
      </p:sp>
      <p:pic>
        <p:nvPicPr>
          <p:cNvPr id="12" name="Рисунок 11" descr="com.fardin.azmayesh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14" y="1619249"/>
            <a:ext cx="562115" cy="562115"/>
          </a:xfrm>
          <a:prstGeom prst="rect">
            <a:avLst/>
          </a:prstGeom>
        </p:spPr>
      </p:pic>
      <p:pic>
        <p:nvPicPr>
          <p:cNvPr id="15" name="Рисунок 14" descr="civil-engineering-oat-construction-nige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136" y="4269967"/>
            <a:ext cx="2288547" cy="2288547"/>
          </a:xfrm>
          <a:prstGeom prst="rect">
            <a:avLst/>
          </a:prstGeom>
        </p:spPr>
      </p:pic>
      <p:pic>
        <p:nvPicPr>
          <p:cNvPr id="16" name="Рисунок 15" descr="23476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036" y="2271423"/>
            <a:ext cx="1871331" cy="1871331"/>
          </a:xfrm>
          <a:prstGeom prst="rect">
            <a:avLst/>
          </a:prstGeom>
        </p:spPr>
      </p:pic>
      <p:pic>
        <p:nvPicPr>
          <p:cNvPr id="17" name="Рисунок 16" descr="interesnoe-metal-detector-l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225" y="299925"/>
            <a:ext cx="1989839" cy="1989839"/>
          </a:xfrm>
          <a:prstGeom prst="rect">
            <a:avLst/>
          </a:prstGeom>
        </p:spPr>
      </p:pic>
      <p:pic>
        <p:nvPicPr>
          <p:cNvPr id="9" name="Рисунок 8" descr="com.fardin.azmayesh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562115" cy="562115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907" y="6289775"/>
            <a:ext cx="1533276" cy="434085"/>
          </a:xfrm>
          <a:prstGeom prst="rect">
            <a:avLst/>
          </a:prstGeom>
          <a:noFill/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457" y="5966522"/>
            <a:ext cx="1896044" cy="24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whatiseutmdn.png"/>
          <p:cNvPicPr>
            <a:picLocks noChangeAspect="1"/>
          </p:cNvPicPr>
          <p:nvPr/>
        </p:nvPicPr>
        <p:blipFill>
          <a:blip r:embed="rId2" cstate="print"/>
          <a:srcRect l="5116" t="7287"/>
          <a:stretch>
            <a:fillRect/>
          </a:stretch>
        </p:blipFill>
        <p:spPr>
          <a:xfrm rot="10800000">
            <a:off x="0" y="-1"/>
            <a:ext cx="9144000" cy="6858000"/>
          </a:xfrm>
          <a:prstGeom prst="rect">
            <a:avLst/>
          </a:prstGeom>
        </p:spPr>
      </p:pic>
      <p:grpSp>
        <p:nvGrpSpPr>
          <p:cNvPr id="5" name="Group 222"/>
          <p:cNvGrpSpPr>
            <a:grpSpLocks/>
          </p:cNvGrpSpPr>
          <p:nvPr/>
        </p:nvGrpSpPr>
        <p:grpSpPr bwMode="auto">
          <a:xfrm>
            <a:off x="2175481" y="247650"/>
            <a:ext cx="6063644" cy="1104900"/>
            <a:chOff x="1491" y="2178"/>
            <a:chExt cx="2877" cy="368"/>
          </a:xfrm>
        </p:grpSpPr>
        <p:sp>
          <p:nvSpPr>
            <p:cNvPr id="6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1" name="Text Box 162"/>
            <p:cNvSpPr txBox="1">
              <a:spLocks noChangeArrowheads="1"/>
            </p:cNvSpPr>
            <p:nvPr/>
          </p:nvSpPr>
          <p:spPr bwMode="auto">
            <a:xfrm>
              <a:off x="1560" y="2178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Text Box 176"/>
            <p:cNvSpPr txBox="1">
              <a:spLocks noChangeArrowheads="1"/>
            </p:cNvSpPr>
            <p:nvPr/>
          </p:nvSpPr>
          <p:spPr bwMode="gray">
            <a:xfrm>
              <a:off x="1884" y="2243"/>
              <a:ext cx="238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6699"/>
                  </a:solidFill>
                  <a:latin typeface="FuturaFuturisLightC" pitchFamily="50" charset="0"/>
                </a:rPr>
                <a:t>Разделы курса физики </a:t>
              </a:r>
              <a:endParaRPr lang="en-US" sz="3600" b="1" dirty="0">
                <a:solidFill>
                  <a:srgbClr val="006699"/>
                </a:solidFill>
                <a:latin typeface="FuturaFuturisLightC" pitchFamily="50" charset="0"/>
              </a:endParaRPr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68136" y="1532183"/>
          <a:ext cx="8038214" cy="420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9410"/>
                <a:gridCol w="2139402"/>
                <a:gridCol w="2139402"/>
              </a:tblGrid>
              <a:tr h="43168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Раздел курса физики, включенный в КИМ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Количество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заданий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ОГЭ-2019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FuturaFuturisLightC" pitchFamily="50" charset="0"/>
                        </a:rPr>
                        <a:t>ОГЭ-2020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Механические явления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7 – 13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7 – 12 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Тепловые явления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4 – 9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4 – 8 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rgbClr val="6BC5C3"/>
                          </a:solidFill>
                          <a:latin typeface="FuturaFuturisLightC" pitchFamily="50" charset="0"/>
                        </a:rPr>
                        <a:t>Электромагнитные явления</a:t>
                      </a:r>
                      <a:endParaRPr lang="ru-RU" sz="2000" b="1" dirty="0">
                        <a:solidFill>
                          <a:srgbClr val="6BC5C3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BC5C3"/>
                          </a:solidFill>
                          <a:latin typeface="FuturaFuturisLightC" pitchFamily="50" charset="0"/>
                        </a:rPr>
                        <a:t>7 – 12</a:t>
                      </a:r>
                      <a:endParaRPr lang="ru-RU" sz="2000" b="1" dirty="0">
                        <a:solidFill>
                          <a:srgbClr val="6BC5C3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6BC5C3"/>
                          </a:solidFill>
                          <a:latin typeface="FuturaFuturisLightC" pitchFamily="50" charset="0"/>
                        </a:rPr>
                        <a:t>5 – 10</a:t>
                      </a:r>
                      <a:endParaRPr lang="ru-RU" sz="2000" b="1" dirty="0">
                        <a:solidFill>
                          <a:srgbClr val="6BC5C3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Квантовые явления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 – 4 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1 – 3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8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26</a:t>
                      </a:r>
                      <a:endParaRPr lang="ru-RU" sz="2000" b="1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6699"/>
                          </a:solidFill>
                          <a:latin typeface="FuturaFuturisLightC" pitchFamily="50" charset="0"/>
                        </a:rPr>
                        <a:t>28</a:t>
                      </a:r>
                      <a:endParaRPr lang="ru-RU" sz="2000" b="1" dirty="0">
                        <a:solidFill>
                          <a:srgbClr val="006699"/>
                        </a:solidFill>
                        <a:latin typeface="FuturaFuturisLightC" pitchFamily="50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AutoShape 95"/>
          <p:cNvSpPr>
            <a:spLocks noChangeArrowheads="1"/>
          </p:cNvSpPr>
          <p:nvPr/>
        </p:nvSpPr>
        <p:spPr bwMode="gray">
          <a:xfrm>
            <a:off x="914400" y="5857875"/>
            <a:ext cx="7516775" cy="8295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1E6FB">
                  <a:gamma/>
                  <a:tint val="24314"/>
                  <a:invGamma/>
                </a:srgbClr>
              </a:gs>
              <a:gs pos="100000">
                <a:srgbClr val="B1E6FB"/>
              </a:gs>
            </a:gsLst>
            <a:lin ang="0" scaled="1"/>
          </a:gradFill>
          <a:ln w="38100" algn="ctr">
            <a:solidFill>
              <a:srgbClr val="4CCAE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3" name="Text Box 176"/>
          <p:cNvSpPr txBox="1">
            <a:spLocks noChangeArrowheads="1"/>
          </p:cNvSpPr>
          <p:nvPr/>
        </p:nvSpPr>
        <p:spPr bwMode="gray">
          <a:xfrm>
            <a:off x="1143000" y="5905500"/>
            <a:ext cx="7134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99"/>
                </a:solidFill>
                <a:latin typeface="FuturaFuturisLightC" pitchFamily="50" charset="0"/>
              </a:rPr>
              <a:t>Сократили максимальное количество заданий </a:t>
            </a:r>
            <a:br>
              <a:rPr lang="ru-RU" sz="24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400" b="1" dirty="0" smtClean="0">
                <a:solidFill>
                  <a:srgbClr val="006699"/>
                </a:solidFill>
                <a:latin typeface="FuturaFuturisLightC" pitchFamily="50" charset="0"/>
              </a:rPr>
              <a:t>по каждому разделу, которое может быть в КИМ</a:t>
            </a:r>
            <a:endParaRPr lang="en-US" sz="2400" b="1" dirty="0">
              <a:solidFill>
                <a:srgbClr val="006699"/>
              </a:solidFill>
              <a:latin typeface="FuturaFuturisLightC" pitchFamily="50" charset="0"/>
            </a:endParaRPr>
          </a:p>
        </p:txBody>
      </p:sp>
      <p:pic>
        <p:nvPicPr>
          <p:cNvPr id="25" name="Рисунок 24" descr="2a4d8ad73665a040e1f6175c2e650e32.png"/>
          <p:cNvPicPr>
            <a:picLocks noChangeAspect="1"/>
          </p:cNvPicPr>
          <p:nvPr/>
        </p:nvPicPr>
        <p:blipFill>
          <a:blip r:embed="rId3" cstate="print"/>
          <a:srcRect l="6177" t="6298" r="10429" b="12625"/>
          <a:stretch>
            <a:fillRect/>
          </a:stretch>
        </p:blipFill>
        <p:spPr>
          <a:xfrm>
            <a:off x="1809750" y="304800"/>
            <a:ext cx="1028700" cy="1000125"/>
          </a:xfrm>
          <a:prstGeom prst="ellipse">
            <a:avLst/>
          </a:prstGeom>
          <a:ln w="38100">
            <a:solidFill>
              <a:srgbClr val="00808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2" cstate="print"/>
          <a:srcRect l="5532" t="38609" r="56119" b="31627"/>
          <a:stretch>
            <a:fillRect/>
          </a:stretch>
        </p:blipFill>
        <p:spPr bwMode="auto">
          <a:xfrm>
            <a:off x="1187531" y="1549734"/>
            <a:ext cx="7184944" cy="385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b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414" y="3841011"/>
            <a:ext cx="2934586" cy="3016989"/>
          </a:xfrm>
          <a:prstGeom prst="rect">
            <a:avLst/>
          </a:prstGeom>
        </p:spPr>
      </p:pic>
      <p:grpSp>
        <p:nvGrpSpPr>
          <p:cNvPr id="29" name="Group 222"/>
          <p:cNvGrpSpPr>
            <a:grpSpLocks/>
          </p:cNvGrpSpPr>
          <p:nvPr/>
        </p:nvGrpSpPr>
        <p:grpSpPr bwMode="auto">
          <a:xfrm>
            <a:off x="2511728" y="265546"/>
            <a:ext cx="5965522" cy="1153679"/>
            <a:chOff x="1491" y="2178"/>
            <a:chExt cx="2877" cy="365"/>
          </a:xfrm>
        </p:grpSpPr>
        <p:sp>
          <p:nvSpPr>
            <p:cNvPr id="30" name="AutoShape 156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" name="Oval 160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61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162"/>
            <p:cNvSpPr txBox="1">
              <a:spLocks noChangeArrowheads="1"/>
            </p:cNvSpPr>
            <p:nvPr/>
          </p:nvSpPr>
          <p:spPr bwMode="auto">
            <a:xfrm>
              <a:off x="1560" y="2178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6" name="AutoShape 171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286125" y="3048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99"/>
                </a:solidFill>
                <a:latin typeface="FuturaFuturisLightC" pitchFamily="50" charset="0"/>
              </a:rPr>
              <a:t>Заданий в КИМ по физике </a:t>
            </a:r>
            <a:br>
              <a:rPr lang="ru-RU" sz="28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2800" b="1" dirty="0" smtClean="0">
                <a:solidFill>
                  <a:srgbClr val="006699"/>
                </a:solidFill>
                <a:latin typeface="FuturaFuturisLightC" pitchFamily="50" charset="0"/>
              </a:rPr>
              <a:t>отличает новая форма</a:t>
            </a:r>
            <a:endParaRPr lang="en-US" sz="2800" b="1" dirty="0">
              <a:solidFill>
                <a:srgbClr val="006699"/>
              </a:solidFill>
              <a:latin typeface="FuturaFuturisLightC" pitchFamily="50" charset="0"/>
            </a:endParaRPr>
          </a:p>
        </p:txBody>
      </p:sp>
      <p:pic>
        <p:nvPicPr>
          <p:cNvPr id="17" name="Рисунок 16" descr="Microscope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1700" y="376825"/>
            <a:ext cx="934605" cy="934605"/>
          </a:xfrm>
          <a:prstGeom prst="ellipse">
            <a:avLst/>
          </a:prstGeom>
          <a:ln w="38100">
            <a:solidFill>
              <a:srgbClr val="6BC5C3"/>
            </a:solidFill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428" y="6046811"/>
            <a:ext cx="1776885" cy="503053"/>
          </a:xfrm>
          <a:prstGeom prst="rect">
            <a:avLst/>
          </a:prstGeom>
          <a:noFill/>
        </p:spPr>
      </p:pic>
      <p:pic>
        <p:nvPicPr>
          <p:cNvPr id="1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5" y="6168651"/>
            <a:ext cx="1811314" cy="25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.jpg"/>
          <p:cNvPicPr>
            <a:picLocks noChangeAspect="1"/>
          </p:cNvPicPr>
          <p:nvPr/>
        </p:nvPicPr>
        <p:blipFill>
          <a:blip r:embed="rId2" cstate="print">
            <a:lum bright="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3" cstate="print"/>
          <a:srcRect l="4568" t="42222" r="54490" b="47879"/>
          <a:stretch>
            <a:fillRect/>
          </a:stretch>
        </p:blipFill>
        <p:spPr bwMode="auto">
          <a:xfrm>
            <a:off x="177046" y="2021717"/>
            <a:ext cx="5547053" cy="114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4" cstate="print"/>
          <a:srcRect l="4621" t="63772" r="55497" b="19942"/>
          <a:stretch>
            <a:fillRect/>
          </a:stretch>
        </p:blipFill>
        <p:spPr bwMode="auto">
          <a:xfrm>
            <a:off x="180975" y="393795"/>
            <a:ext cx="5543550" cy="166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4"/>
          <p:cNvGrpSpPr>
            <a:grpSpLocks/>
          </p:cNvGrpSpPr>
          <p:nvPr/>
        </p:nvGrpSpPr>
        <p:grpSpPr bwMode="auto">
          <a:xfrm>
            <a:off x="5837543" y="743806"/>
            <a:ext cx="3306763" cy="1631262"/>
            <a:chOff x="2793" y="3578"/>
            <a:chExt cx="2714" cy="542"/>
          </a:xfrm>
        </p:grpSpPr>
        <p:sp>
          <p:nvSpPr>
            <p:cNvPr id="11" name="AutoShape 201"/>
            <p:cNvSpPr>
              <a:spLocks noChangeArrowheads="1"/>
            </p:cNvSpPr>
            <p:nvPr/>
          </p:nvSpPr>
          <p:spPr bwMode="gray">
            <a:xfrm>
              <a:off x="2793" y="3578"/>
              <a:ext cx="2714" cy="54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Text Box 206"/>
            <p:cNvSpPr txBox="1">
              <a:spLocks noChangeArrowheads="1"/>
            </p:cNvSpPr>
            <p:nvPr/>
          </p:nvSpPr>
          <p:spPr bwMode="gray">
            <a:xfrm>
              <a:off x="3050" y="3602"/>
              <a:ext cx="216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6699"/>
                  </a:solidFill>
                  <a:latin typeface="FuturaFuturisLightC" pitchFamily="50" charset="0"/>
                </a:rPr>
                <a:t>В КИМ добавили </a:t>
              </a:r>
              <a:br>
                <a:rPr lang="ru-RU" sz="2800" b="1" dirty="0" smtClean="0">
                  <a:solidFill>
                    <a:srgbClr val="006699"/>
                  </a:solidFill>
                  <a:latin typeface="FuturaFuturisLightC" pitchFamily="50" charset="0"/>
                </a:rPr>
              </a:br>
              <a:r>
                <a:rPr lang="ru-RU" sz="2800" b="1" dirty="0" smtClean="0">
                  <a:solidFill>
                    <a:srgbClr val="006699"/>
                  </a:solidFill>
                  <a:latin typeface="FuturaFuturisLightC" pitchFamily="50" charset="0"/>
                </a:rPr>
                <a:t>еще 4 задачи</a:t>
              </a:r>
              <a:endParaRPr lang="en-US" sz="2800" b="1" dirty="0">
                <a:solidFill>
                  <a:srgbClr val="006699"/>
                </a:solidFill>
                <a:latin typeface="FuturaFuturisLightC" pitchFamily="50" charset="0"/>
              </a:endParaRP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 l="5271" t="49116" r="65427" b="33147"/>
          <a:stretch>
            <a:fillRect/>
          </a:stretch>
        </p:blipFill>
        <p:spPr bwMode="auto">
          <a:xfrm>
            <a:off x="177047" y="3071825"/>
            <a:ext cx="5519756" cy="19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38788" t="24797" r="30649" b="67168"/>
          <a:stretch>
            <a:fillRect/>
          </a:stretch>
        </p:blipFill>
        <p:spPr bwMode="auto">
          <a:xfrm>
            <a:off x="173179" y="4956326"/>
            <a:ext cx="5537271" cy="11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telescope_PNG5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48125" flipH="1">
            <a:off x="5507298" y="3243533"/>
            <a:ext cx="2655775" cy="3528907"/>
          </a:xfrm>
          <a:prstGeom prst="rect">
            <a:avLst/>
          </a:prstGeom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8782" y="6261200"/>
            <a:ext cx="1533276" cy="434085"/>
          </a:xfrm>
          <a:prstGeom prst="rect">
            <a:avLst/>
          </a:prstGeom>
          <a:noFill/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357" y="6366572"/>
            <a:ext cx="1896044" cy="24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5702" t="15612" r="54362" b="28767"/>
          <a:stretch>
            <a:fillRect/>
          </a:stretch>
        </p:blipFill>
        <p:spPr bwMode="auto">
          <a:xfrm>
            <a:off x="2291939" y="237506"/>
            <a:ext cx="6650182" cy="57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01"/>
          <p:cNvSpPr>
            <a:spLocks noChangeArrowheads="1"/>
          </p:cNvSpPr>
          <p:nvPr/>
        </p:nvSpPr>
        <p:spPr bwMode="gray">
          <a:xfrm>
            <a:off x="76200" y="1143000"/>
            <a:ext cx="2683823" cy="13537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1E6FB">
                  <a:gamma/>
                  <a:tint val="24314"/>
                  <a:invGamma/>
                </a:srgbClr>
              </a:gs>
              <a:gs pos="100000">
                <a:srgbClr val="B1E6FB"/>
              </a:gs>
            </a:gsLst>
            <a:lin ang="0" scaled="1"/>
          </a:gradFill>
          <a:ln w="38100" algn="ctr">
            <a:solidFill>
              <a:srgbClr val="4CCAE8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3209" y="1189904"/>
            <a:ext cx="17251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  <a:t>Новое </a:t>
            </a:r>
            <a:b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  <a:t>задание</a:t>
            </a:r>
            <a:endParaRPr lang="en-US" sz="3200" b="1" dirty="0">
              <a:solidFill>
                <a:srgbClr val="006699"/>
              </a:solidFill>
              <a:latin typeface="FuturaFuturisLightC" pitchFamily="50" charset="0"/>
            </a:endParaRPr>
          </a:p>
        </p:txBody>
      </p:sp>
      <p:pic>
        <p:nvPicPr>
          <p:cNvPr id="8" name="Рисунок 7" descr="Konqueror_4_Oxyg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869" y="3720066"/>
            <a:ext cx="2737884" cy="2737884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28" y="6151586"/>
            <a:ext cx="1776885" cy="503053"/>
          </a:xfrm>
          <a:prstGeom prst="rect">
            <a:avLst/>
          </a:prstGeom>
          <a:noFill/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6273426"/>
            <a:ext cx="1811314" cy="25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iseutmdn.png"/>
          <p:cNvPicPr>
            <a:picLocks noChangeAspect="1"/>
          </p:cNvPicPr>
          <p:nvPr/>
        </p:nvPicPr>
        <p:blipFill>
          <a:blip r:embed="rId2" cstate="print"/>
          <a:srcRect l="5065" t="6785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738" t="18018" r="54933" b="33003"/>
          <a:stretch>
            <a:fillRect/>
          </a:stretch>
        </p:blipFill>
        <p:spPr bwMode="auto">
          <a:xfrm>
            <a:off x="227425" y="320633"/>
            <a:ext cx="6636513" cy="50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01"/>
          <p:cNvSpPr>
            <a:spLocks noChangeArrowheads="1"/>
          </p:cNvSpPr>
          <p:nvPr/>
        </p:nvSpPr>
        <p:spPr bwMode="gray">
          <a:xfrm>
            <a:off x="6046891" y="781049"/>
            <a:ext cx="2945081" cy="13537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1E6FB">
                  <a:gamma/>
                  <a:tint val="24314"/>
                  <a:invGamma/>
                </a:srgbClr>
              </a:gs>
              <a:gs pos="100000">
                <a:srgbClr val="B1E6FB"/>
              </a:gs>
            </a:gsLst>
            <a:lin ang="0" scaled="1"/>
          </a:gradFill>
          <a:ln w="38100" algn="ctr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05600" y="914400"/>
            <a:ext cx="17251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  <a:t>Новое </a:t>
            </a:r>
            <a:b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</a:br>
            <a:r>
              <a:rPr lang="ru-RU" sz="3200" b="1" dirty="0" smtClean="0">
                <a:solidFill>
                  <a:srgbClr val="006699"/>
                </a:solidFill>
                <a:latin typeface="FuturaFuturisLightC" pitchFamily="50" charset="0"/>
              </a:rPr>
              <a:t>задание</a:t>
            </a:r>
            <a:endParaRPr lang="en-US" sz="3200" b="1" dirty="0">
              <a:solidFill>
                <a:srgbClr val="006699"/>
              </a:solidFill>
              <a:latin typeface="FuturaFuturisLightC" pitchFamily="50" charset="0"/>
            </a:endParaRPr>
          </a:p>
        </p:txBody>
      </p:sp>
      <p:pic>
        <p:nvPicPr>
          <p:cNvPr id="11" name="Рисунок 10" descr="b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9414" y="3841011"/>
            <a:ext cx="2934586" cy="3016989"/>
          </a:xfrm>
          <a:prstGeom prst="rect">
            <a:avLst/>
          </a:prstGeom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303" y="6161111"/>
            <a:ext cx="1776885" cy="503053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6282951"/>
            <a:ext cx="1811314" cy="25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179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FuturaFuturisLightC</vt:lpstr>
      <vt:lpstr>Calibri</vt:lpstr>
      <vt:lpstr>21 Cent</vt:lpstr>
      <vt:lpstr>Times New Roman</vt:lpstr>
      <vt:lpstr>TimesNewRoman</vt:lpstr>
      <vt:lpstr>Calibri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ymedvedeva</cp:lastModifiedBy>
  <cp:revision>58</cp:revision>
  <dcterms:created xsi:type="dcterms:W3CDTF">2018-09-04T12:10:47Z</dcterms:created>
  <dcterms:modified xsi:type="dcterms:W3CDTF">2019-01-18T12:21:41Z</dcterms:modified>
</cp:coreProperties>
</file>