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256" r:id="rId2"/>
    <p:sldId id="267" r:id="rId3"/>
    <p:sldId id="263" r:id="rId4"/>
    <p:sldId id="271" r:id="rId5"/>
    <p:sldId id="272" r:id="rId6"/>
    <p:sldId id="268" r:id="rId7"/>
    <p:sldId id="274" r:id="rId8"/>
    <p:sldId id="273" r:id="rId9"/>
    <p:sldId id="261" r:id="rId10"/>
    <p:sldId id="275" r:id="rId11"/>
    <p:sldId id="27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8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ED5E6-5F71-459A-AD7D-851A9A685A99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4572-3B87-4348-95A6-ABB92D5DF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0788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96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257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56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97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87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371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002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29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76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26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12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B8F5D-B0DC-4498-AA88-9A834396D57C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EEF12-0334-4F85-945A-6A8AFF71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21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png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114626908.png"/>
          <p:cNvPicPr>
            <a:picLocks noChangeAspect="1"/>
          </p:cNvPicPr>
          <p:nvPr/>
        </p:nvPicPr>
        <p:blipFill>
          <a:blip r:embed="rId2" cstate="print"/>
          <a:srcRect r="7145"/>
          <a:stretch>
            <a:fillRect/>
          </a:stretch>
        </p:blipFill>
        <p:spPr>
          <a:xfrm>
            <a:off x="7271657" y="2632189"/>
            <a:ext cx="1872344" cy="1950704"/>
          </a:xfrm>
          <a:prstGeom prst="rect">
            <a:avLst/>
          </a:prstGeom>
        </p:spPr>
      </p:pic>
      <p:pic>
        <p:nvPicPr>
          <p:cNvPr id="10" name="Рисунок 9" descr="f922e3037017f7ef895799f80ca99b2c.png"/>
          <p:cNvPicPr>
            <a:picLocks noChangeAspect="1"/>
          </p:cNvPicPr>
          <p:nvPr/>
        </p:nvPicPr>
        <p:blipFill>
          <a:blip r:embed="rId3" cstate="print"/>
          <a:srcRect r="-3377"/>
          <a:stretch>
            <a:fillRect/>
          </a:stretch>
        </p:blipFill>
        <p:spPr>
          <a:xfrm>
            <a:off x="0" y="2993572"/>
            <a:ext cx="7214714" cy="3864428"/>
          </a:xfrm>
          <a:prstGeom prst="rect">
            <a:avLst/>
          </a:prstGeom>
        </p:spPr>
      </p:pic>
      <p:pic>
        <p:nvPicPr>
          <p:cNvPr id="4" name="Рисунок 3" descr="a46d819b2dc7a711da5ff65ad8ba5bb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9235" y="0"/>
            <a:ext cx="3847643" cy="6858000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36870" y="501640"/>
            <a:ext cx="429797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Перспективная </a:t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 ОГЭ </a:t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литературе. </a:t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Новые задания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f922e3037017f7ef895799f80ca99b2c.png"/>
          <p:cNvPicPr>
            <a:picLocks noChangeAspect="1"/>
          </p:cNvPicPr>
          <p:nvPr/>
        </p:nvPicPr>
        <p:blipFill>
          <a:blip r:embed="rId3" cstate="print"/>
          <a:srcRect r="63119"/>
          <a:stretch>
            <a:fillRect/>
          </a:stretch>
        </p:blipFill>
        <p:spPr>
          <a:xfrm rot="2671618">
            <a:off x="3444823" y="2264201"/>
            <a:ext cx="451548" cy="6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9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огопед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0426" y="1880158"/>
            <a:ext cx="3893574" cy="3862426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8984" y="5518857"/>
            <a:ext cx="1135516" cy="3214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08938" y="41949"/>
            <a:ext cx="68638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Дополнительное оборудование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5.jpg"/>
          <p:cNvPicPr>
            <a:picLocks noChangeAspect="1"/>
          </p:cNvPicPr>
          <p:nvPr/>
        </p:nvPicPr>
        <p:blipFill>
          <a:blip r:embed="rId4" cstate="print"/>
          <a:srcRect l="28333" r="27976" b="36021"/>
          <a:stretch>
            <a:fillRect/>
          </a:stretch>
        </p:blipFill>
        <p:spPr>
          <a:xfrm>
            <a:off x="-1065" y="615591"/>
            <a:ext cx="5280635" cy="4546883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020067" y="3621515"/>
            <a:ext cx="31247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NewRoman"/>
              </a:rPr>
              <a:t>4. Экзаменатор должен обеспечить равные условия доступа к художественным текстам для всех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NewRoman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NewRoman"/>
              </a:rPr>
              <a:t>участников экзамена.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0342" y="1039732"/>
            <a:ext cx="296988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 Художественные тексты не предоставляют </a:t>
            </a:r>
            <a:b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</a:b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каждому ученику.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4819" y="1893424"/>
            <a:ext cx="41484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2. Ученики работают с текстами </a:t>
            </a:r>
            <a:b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</a:b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за отдельными столами,</a:t>
            </a:r>
            <a:b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</a:b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на которых находятся нужные книги.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2586" y="2762159"/>
            <a:ext cx="483195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3. ППЭ подготавливает аудитории:</a:t>
            </a:r>
            <a:b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</a:b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книги должны быть в нескольких </a:t>
            </a:r>
            <a:b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</a:br>
            <a:r>
              <a:rPr lang="ru-RU" sz="1700" dirty="0" smtClean="0">
                <a:latin typeface="Arial" pitchFamily="34" charset="0"/>
                <a:ea typeface="Calibri" pitchFamily="34" charset="0"/>
                <a:cs typeface="TimesNewRoman"/>
              </a:rPr>
              <a:t>экземплярах для каждой аудитории.</a:t>
            </a:r>
          </a:p>
        </p:txBody>
      </p:sp>
      <p:pic>
        <p:nvPicPr>
          <p:cNvPr id="15" name="Содержимое 3" descr="4b9bcd17a2db97490f409697d1604c1d.png"/>
          <p:cNvPicPr>
            <a:picLocks noChangeAspect="1"/>
          </p:cNvPicPr>
          <p:nvPr/>
        </p:nvPicPr>
        <p:blipFill>
          <a:blip r:embed="rId5" cstate="print"/>
          <a:srcRect t="47714" b="7005"/>
          <a:stretch>
            <a:fillRect/>
          </a:stretch>
        </p:blipFill>
        <p:spPr>
          <a:xfrm flipH="1">
            <a:off x="4275136" y="4887686"/>
            <a:ext cx="4868864" cy="1970314"/>
          </a:xfrm>
          <a:prstGeom prst="rect">
            <a:avLst/>
          </a:prstGeom>
        </p:spPr>
      </p:pic>
      <p:pic>
        <p:nvPicPr>
          <p:cNvPr id="16" name="Содержимое 3" descr="4b9bcd17a2db97490f409697d1604c1d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47464" b="7005"/>
          <a:stretch>
            <a:fillRect/>
          </a:stretch>
        </p:blipFill>
        <p:spPr>
          <a:xfrm>
            <a:off x="0" y="4876800"/>
            <a:ext cx="4351338" cy="1981200"/>
          </a:xfrm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9314" y="5232483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f922e3037017f7ef895799f80ca99b2c.png"/>
          <p:cNvPicPr>
            <a:picLocks noChangeAspect="1"/>
          </p:cNvPicPr>
          <p:nvPr/>
        </p:nvPicPr>
        <p:blipFill>
          <a:blip r:embed="rId2" cstate="print"/>
          <a:srcRect r="-3377"/>
          <a:stretch>
            <a:fillRect/>
          </a:stretch>
        </p:blipFill>
        <p:spPr>
          <a:xfrm>
            <a:off x="0" y="2993572"/>
            <a:ext cx="7214714" cy="3864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4065" y="1447800"/>
            <a:ext cx="5632704" cy="15640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Перспективная 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модель ОГЭ 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литературе. 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Новые задания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pic>
        <p:nvPicPr>
          <p:cNvPr id="9" name="Рисунок 8" descr="f922e3037017f7ef895799f80ca99b2c.png"/>
          <p:cNvPicPr>
            <a:picLocks noChangeAspect="1"/>
          </p:cNvPicPr>
          <p:nvPr/>
        </p:nvPicPr>
        <p:blipFill>
          <a:blip r:embed="rId2" cstate="print"/>
          <a:srcRect r="63119"/>
          <a:stretch>
            <a:fillRect/>
          </a:stretch>
        </p:blipFill>
        <p:spPr>
          <a:xfrm rot="2671618">
            <a:off x="3444823" y="2264201"/>
            <a:ext cx="451548" cy="677938"/>
          </a:xfrm>
          <a:prstGeom prst="rect">
            <a:avLst/>
          </a:prstGeom>
        </p:spPr>
      </p:pic>
      <p:pic>
        <p:nvPicPr>
          <p:cNvPr id="11" name="Содержимое 4" descr="115599971_large_25_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693" y="1076487"/>
            <a:ext cx="3918473" cy="54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9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8252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37314" y="3836816"/>
            <a:ext cx="4506686" cy="2439176"/>
          </a:xfrm>
          <a:prstGeom prst="rect">
            <a:avLst/>
          </a:prstGeom>
        </p:spPr>
      </p:pic>
      <p:pic>
        <p:nvPicPr>
          <p:cNvPr id="5" name="Содержимое 3" descr="4b9bcd17a2db97490f409697d1604c1d.png"/>
          <p:cNvPicPr>
            <a:picLocks noChangeAspect="1"/>
          </p:cNvPicPr>
          <p:nvPr/>
        </p:nvPicPr>
        <p:blipFill>
          <a:blip r:embed="rId3" cstate="print"/>
          <a:srcRect t="47714" b="7005"/>
          <a:stretch>
            <a:fillRect/>
          </a:stretch>
        </p:blipFill>
        <p:spPr>
          <a:xfrm flipH="1">
            <a:off x="4318680" y="4887686"/>
            <a:ext cx="4825320" cy="1970314"/>
          </a:xfrm>
          <a:prstGeom prst="rect">
            <a:avLst/>
          </a:prstGeom>
        </p:spPr>
      </p:pic>
      <p:pic>
        <p:nvPicPr>
          <p:cNvPr id="73" name="Рисунок 72" descr="—Pngtree—girl reading a book female_3932510.png"/>
          <p:cNvPicPr>
            <a:picLocks noChangeAspect="1"/>
          </p:cNvPicPr>
          <p:nvPr/>
        </p:nvPicPr>
        <p:blipFill>
          <a:blip r:embed="rId4" cstate="print"/>
          <a:srcRect l="24932"/>
          <a:stretch>
            <a:fillRect/>
          </a:stretch>
        </p:blipFill>
        <p:spPr>
          <a:xfrm>
            <a:off x="0" y="2699656"/>
            <a:ext cx="3121604" cy="4158343"/>
          </a:xfrm>
          <a:prstGeom prst="rect">
            <a:avLst/>
          </a:prstGeom>
        </p:spPr>
      </p:pic>
      <p:pic>
        <p:nvPicPr>
          <p:cNvPr id="4" name="Содержимое 3" descr="4b9bcd17a2db97490f409697d1604c1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7464" b="7005"/>
          <a:stretch>
            <a:fillRect/>
          </a:stretch>
        </p:blipFill>
        <p:spPr>
          <a:xfrm>
            <a:off x="0" y="4876800"/>
            <a:ext cx="4351338" cy="1981200"/>
          </a:xfr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44" y="41319"/>
            <a:ext cx="1638795" cy="209049"/>
          </a:xfrm>
          <a:prstGeom prst="rect">
            <a:avLst/>
          </a:prstGeom>
          <a:noFill/>
        </p:spPr>
      </p:pic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1905690" y="911785"/>
            <a:ext cx="5431290" cy="530225"/>
            <a:chOff x="1269" y="1296"/>
            <a:chExt cx="3193" cy="334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9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Разделы курса</a:t>
              </a:r>
              <a:endParaRPr lang="en-US" sz="19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15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7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0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89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9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21" name="Group 93"/>
          <p:cNvGrpSpPr>
            <a:grpSpLocks/>
          </p:cNvGrpSpPr>
          <p:nvPr/>
        </p:nvGrpSpPr>
        <p:grpSpPr bwMode="auto">
          <a:xfrm>
            <a:off x="1904102" y="1673785"/>
            <a:ext cx="5498193" cy="549275"/>
            <a:chOff x="1268" y="1776"/>
            <a:chExt cx="3194" cy="346"/>
          </a:xfrm>
        </p:grpSpPr>
        <p:sp>
          <p:nvSpPr>
            <p:cNvPr id="22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9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Первичные баллы</a:t>
              </a:r>
              <a:endParaRPr lang="en-US" sz="19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25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7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30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86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9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grpSp>
        <p:nvGrpSpPr>
          <p:cNvPr id="31" name="Group 96"/>
          <p:cNvGrpSpPr>
            <a:grpSpLocks/>
          </p:cNvGrpSpPr>
          <p:nvPr/>
        </p:nvGrpSpPr>
        <p:grpSpPr bwMode="auto">
          <a:xfrm>
            <a:off x="1904101" y="2399727"/>
            <a:ext cx="5487308" cy="547687"/>
            <a:chOff x="1268" y="3207"/>
            <a:chExt cx="3190" cy="345"/>
          </a:xfrm>
        </p:grpSpPr>
        <p:sp>
          <p:nvSpPr>
            <p:cNvPr id="32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52"/>
            <p:cNvSpPr txBox="1">
              <a:spLocks noChangeArrowheads="1"/>
            </p:cNvSpPr>
            <p:nvPr/>
          </p:nvSpPr>
          <p:spPr bwMode="gray">
            <a:xfrm>
              <a:off x="1521" y="3255"/>
              <a:ext cx="263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9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Новый принцип выбора варианта</a:t>
              </a:r>
              <a:endParaRPr lang="en-US" sz="19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4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35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37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40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187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9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19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2" name="Group 92"/>
          <p:cNvGrpSpPr>
            <a:grpSpLocks/>
          </p:cNvGrpSpPr>
          <p:nvPr/>
        </p:nvGrpSpPr>
        <p:grpSpPr bwMode="auto">
          <a:xfrm>
            <a:off x="1905690" y="3154242"/>
            <a:ext cx="5463947" cy="530225"/>
            <a:chOff x="1269" y="1296"/>
            <a:chExt cx="3193" cy="334"/>
          </a:xfrm>
        </p:grpSpPr>
        <p:sp>
          <p:nvSpPr>
            <p:cNvPr id="43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9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Новое задание</a:t>
              </a:r>
              <a:endParaRPr lang="en-US" sz="19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46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8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51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88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9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19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2" name="Group 94"/>
          <p:cNvGrpSpPr>
            <a:grpSpLocks/>
          </p:cNvGrpSpPr>
          <p:nvPr/>
        </p:nvGrpSpPr>
        <p:grpSpPr bwMode="auto">
          <a:xfrm>
            <a:off x="1929045" y="3901959"/>
            <a:ext cx="5397047" cy="547688"/>
            <a:chOff x="1270" y="2247"/>
            <a:chExt cx="3192" cy="345"/>
          </a:xfrm>
        </p:grpSpPr>
        <p:sp>
          <p:nvSpPr>
            <p:cNvPr id="53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gray">
            <a:xfrm>
              <a:off x="1525" y="2274"/>
              <a:ext cx="263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9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Время экзамена и допоборудование</a:t>
              </a:r>
              <a:endParaRPr lang="en-US" sz="19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5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56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0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900" b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grpSp>
            <p:nvGrpSpPr>
              <p:cNvPr id="57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59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0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9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62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0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9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19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7" name="Прямоугольник 76"/>
          <p:cNvSpPr/>
          <p:nvPr/>
        </p:nvSpPr>
        <p:spPr>
          <a:xfrm>
            <a:off x="2426123" y="131526"/>
            <a:ext cx="39651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предстоит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9" name="Рисунок 78" descr="athlete-vector-funrun-2.png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6000" contrast="3000"/>
          </a:blip>
          <a:srcRect b="18884"/>
          <a:stretch>
            <a:fillRect/>
          </a:stretch>
        </p:blipFill>
        <p:spPr>
          <a:xfrm>
            <a:off x="3657600" y="4348803"/>
            <a:ext cx="3842657" cy="2509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ivros.png"/>
          <p:cNvPicPr>
            <a:picLocks noChangeAspect="1"/>
          </p:cNvPicPr>
          <p:nvPr/>
        </p:nvPicPr>
        <p:blipFill>
          <a:blip r:embed="rId2" cstate="print"/>
          <a:srcRect b="9596"/>
          <a:stretch>
            <a:fillRect/>
          </a:stretch>
        </p:blipFill>
        <p:spPr>
          <a:xfrm>
            <a:off x="1120876" y="2669260"/>
            <a:ext cx="8023123" cy="4188739"/>
          </a:xfrm>
          <a:prstGeom prst="rect">
            <a:avLst/>
          </a:prstGeom>
        </p:spPr>
      </p:pic>
      <p:pic>
        <p:nvPicPr>
          <p:cNvPr id="8" name="Рисунок 7" descr="top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36000"/>
          </a:blip>
          <a:stretch>
            <a:fillRect/>
          </a:stretch>
        </p:blipFill>
        <p:spPr>
          <a:xfrm>
            <a:off x="824413" y="0"/>
            <a:ext cx="1684448" cy="225334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282" y="11197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3343" y="975648"/>
            <a:ext cx="63790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«Основные теоретико-литературные понятия»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«Из русского фольклора»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«Из древнерусской литературы»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«Из русской литературы XVIII в.»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«Из русской литературы первой половины XIX в.»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 «Из русской литературы второй половины XIX в.»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 «Из русской литературы XX – начала ХХI в.»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«Из зарубежной литературы»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1405" y="142411"/>
            <a:ext cx="4090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Разделы курса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57535451_d7587b124a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32849">
            <a:off x="438475" y="2287522"/>
            <a:ext cx="1822708" cy="21305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782730">
            <a:off x="564973" y="2741812"/>
            <a:ext cx="1467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Разделы без изменений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NGPIX-COM-Arrow-PNG-Transparent-Image-3.png"/>
          <p:cNvPicPr>
            <a:picLocks noChangeAspect="1"/>
          </p:cNvPicPr>
          <p:nvPr/>
        </p:nvPicPr>
        <p:blipFill>
          <a:blip r:embed="rId2" cstate="print"/>
          <a:srcRect l="14516"/>
          <a:stretch>
            <a:fillRect/>
          </a:stretch>
        </p:blipFill>
        <p:spPr>
          <a:xfrm rot="458425">
            <a:off x="2666998" y="1687282"/>
            <a:ext cx="2307771" cy="1306286"/>
          </a:xfrm>
          <a:prstGeom prst="rect">
            <a:avLst/>
          </a:prstGeom>
        </p:spPr>
      </p:pic>
      <p:pic>
        <p:nvPicPr>
          <p:cNvPr id="17" name="Рисунок 16" descr="57535451_d7587b124a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19515">
            <a:off x="2593314" y="2608522"/>
            <a:ext cx="2439086" cy="2541377"/>
          </a:xfrm>
          <a:prstGeom prst="rect">
            <a:avLst/>
          </a:prstGeom>
        </p:spPr>
      </p:pic>
      <p:pic>
        <p:nvPicPr>
          <p:cNvPr id="4" name="Содержимое 3" descr="TranscriptionFarmhousetransparent-ID-52d1b89b-36b4-4b9a-f079-66c42c8f7b1f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8654"/>
          <a:stretch>
            <a:fillRect/>
          </a:stretch>
        </p:blipFill>
        <p:spPr>
          <a:xfrm>
            <a:off x="0" y="3066116"/>
            <a:ext cx="9144000" cy="3791884"/>
          </a:xfrm>
        </p:spPr>
      </p:pic>
      <p:pic>
        <p:nvPicPr>
          <p:cNvPr id="5" name="Содержимое 3" descr="—Pngtree—cute female student illustration pretty_3933230.png"/>
          <p:cNvPicPr>
            <a:picLocks noChangeAspect="1"/>
          </p:cNvPicPr>
          <p:nvPr/>
        </p:nvPicPr>
        <p:blipFill>
          <a:blip r:embed="rId5" cstate="print"/>
          <a:srcRect r="24959"/>
          <a:stretch>
            <a:fillRect/>
          </a:stretch>
        </p:blipFill>
        <p:spPr>
          <a:xfrm>
            <a:off x="4954475" y="1253330"/>
            <a:ext cx="4352811" cy="5800612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2282" y="13374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84266" y="97974"/>
            <a:ext cx="5043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Первичные баллы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orange-circle-1462825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172" y="1099454"/>
            <a:ext cx="2471057" cy="2471057"/>
          </a:xfrm>
          <a:prstGeom prst="rect">
            <a:avLst/>
          </a:prstGeom>
        </p:spPr>
      </p:pic>
      <p:pic>
        <p:nvPicPr>
          <p:cNvPr id="10" name="Рисунок 9" descr="247-2473121_orange-circles-on-white-background-circl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50972" y="1208314"/>
            <a:ext cx="2288601" cy="23114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49015" y="3549130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2019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3190" y="3418499"/>
            <a:ext cx="2513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Перспективная</a:t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модель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5448" y="1742099"/>
            <a:ext cx="13107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45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баллов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2761" y="1720332"/>
            <a:ext cx="11095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33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балла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394620">
            <a:off x="2882298" y="2641496"/>
            <a:ext cx="193476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Прибавили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новое задание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(+ 6 баллов)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добавили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еще 6 баллов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грамотность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всей работы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rayon-drawing-mountai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9600" b="19210"/>
          <a:stretch>
            <a:fillRect/>
          </a:stretch>
        </p:blipFill>
        <p:spPr>
          <a:xfrm>
            <a:off x="892277" y="4800083"/>
            <a:ext cx="7860891" cy="2352885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13500" y="76201"/>
            <a:ext cx="3225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Новое в КИМ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Рисунок 12" descr="sticky-notes-photos-321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6062" y="500656"/>
            <a:ext cx="2110303" cy="2362280"/>
          </a:xfrm>
          <a:prstGeom prst="rect">
            <a:avLst/>
          </a:prstGeom>
        </p:spPr>
      </p:pic>
      <p:pic>
        <p:nvPicPr>
          <p:cNvPr id="14" name="Рисунок 13" descr="sticky-notes-photos-321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347" y="2481867"/>
            <a:ext cx="1633800" cy="1828881"/>
          </a:xfrm>
          <a:prstGeom prst="rect">
            <a:avLst/>
          </a:prstGeom>
        </p:spPr>
      </p:pic>
      <p:pic>
        <p:nvPicPr>
          <p:cNvPr id="15" name="Рисунок 14" descr="sticky-notes-photos-321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2769" y="805462"/>
            <a:ext cx="2985514" cy="3341994"/>
          </a:xfrm>
          <a:prstGeom prst="rect">
            <a:avLst/>
          </a:prstGeom>
        </p:spPr>
      </p:pic>
      <p:pic>
        <p:nvPicPr>
          <p:cNvPr id="16" name="Рисунок 15" descr="sticky-notes-photos-321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857" y="849086"/>
            <a:ext cx="1621972" cy="1719941"/>
          </a:xfrm>
          <a:prstGeom prst="rect">
            <a:avLst/>
          </a:prstGeom>
        </p:spPr>
      </p:pic>
      <p:pic>
        <p:nvPicPr>
          <p:cNvPr id="17" name="Рисунок 16" descr="sticky-notes-photos-321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868" y="1099377"/>
            <a:ext cx="2110303" cy="236228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427517" y="2874210"/>
            <a:ext cx="16328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6</a:t>
            </a: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b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баллов</a:t>
            </a:r>
            <a:b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 грамотность</a:t>
            </a:r>
            <a:b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всей работы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44286" y="1023252"/>
            <a:ext cx="1752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Ученики выбирают варианты заданий </a:t>
            </a:r>
            <a:b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№ 1, 2, 3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27516" y="1176038"/>
            <a:ext cx="16328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5</a:t>
            </a: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br>
              <a:rPr lang="ru-RU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тем сочинений</a:t>
            </a:r>
            <a:b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выбор</a:t>
            </a:r>
            <a:b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задании №5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158343" y="1628392"/>
            <a:ext cx="25799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Принцип выбора варианта изменился – в любом случае ученики решают задания по лирике, и это задания </a:t>
            </a:r>
            <a:b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№3 </a:t>
            </a: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№4 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77743" y="1632857"/>
            <a:ext cx="1904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Ученики выбирают, что анализировать </a:t>
            </a:r>
            <a:br>
              <a:rPr lang="ru-RU" sz="16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№1 и №3 – форму </a:t>
            </a:r>
            <a:br>
              <a:rPr lang="ru-RU" sz="16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или содержание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Рисунок 23" descr="education-icon-640px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9343" y="2997921"/>
            <a:ext cx="1225733" cy="1225733"/>
          </a:xfrm>
          <a:prstGeom prst="rect">
            <a:avLst/>
          </a:prstGeom>
        </p:spPr>
      </p:pic>
      <p:pic>
        <p:nvPicPr>
          <p:cNvPr id="26" name="Рисунок 25" descr="boo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3828" y="141513"/>
            <a:ext cx="1084536" cy="108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ebadec39a001872946e355cc2f7ba6c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62439" y="1578414"/>
            <a:ext cx="4173991" cy="4173991"/>
          </a:xfrm>
        </p:spPr>
      </p:pic>
      <p:pic>
        <p:nvPicPr>
          <p:cNvPr id="7" name="Рисунок 6" descr="па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4606" y="1774265"/>
            <a:ext cx="2046643" cy="1534982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72" y="84869"/>
            <a:ext cx="1638795" cy="209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52026" y="228593"/>
            <a:ext cx="7327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Новый принцип выбора варианта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28598" y="5207412"/>
            <a:ext cx="877388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№ 5. Выбрать одну из пяти тем и написать сочинение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объёмом </a:t>
            </a:r>
            <a:b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менее 200 слов, аргументируя свои рассуждения и ссылаясь на произведение. </a:t>
            </a:r>
            <a:b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Темы 5.1 – 5.5 формулируются по творчеству тех писателей, чьи произведения</a:t>
            </a:r>
            <a:b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 были включены в задания №№ 1 – 4.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853" y="844621"/>
            <a:ext cx="80227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№ 1.1 или 1.2: Проза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Задание 1.1: проанализировать содержание фрагмента из произведения;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Задание 1.2: проанализировать элементы формы фрагмента.</a:t>
            </a:r>
            <a:endParaRPr lang="ru-RU" sz="17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3028" y="1803738"/>
            <a:ext cx="54428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№ 2.1 или 2.2: Проза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Оба варианта: поразмышлять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над фрагментом и соотнести его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 другим фрагментом предложенного произведения или с другим произведением того же автора.</a:t>
            </a:r>
            <a:endParaRPr lang="ru-RU" sz="17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2147" y="3261245"/>
            <a:ext cx="525779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№ 3.1 или 3.2: Поэзия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Задание 3.1: проанализировать содержание;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Задание 3.2: проанализировать элементы формы</a:t>
            </a:r>
            <a:endParaRPr lang="ru-RU" sz="17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966" y="4200430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№4: Поэзия</a:t>
            </a:r>
          </a:p>
          <a:p>
            <a:pPr algn="ctr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Сопоставить два стихотворения, текст которых есть в экзаменационной работе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372049.png"/>
          <p:cNvPicPr>
            <a:picLocks noChangeAspect="1"/>
          </p:cNvPicPr>
          <p:nvPr/>
        </p:nvPicPr>
        <p:blipFill>
          <a:blip r:embed="rId2" cstate="print"/>
          <a:srcRect t="2413"/>
          <a:stretch>
            <a:fillRect/>
          </a:stretch>
        </p:blipFill>
        <p:spPr>
          <a:xfrm>
            <a:off x="0" y="0"/>
            <a:ext cx="8066314" cy="6295165"/>
          </a:xfrm>
          <a:prstGeom prst="rect">
            <a:avLst/>
          </a:prstGeom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4959" t="35902" r="53334" b="14159"/>
          <a:stretch>
            <a:fillRect/>
          </a:stretch>
        </p:blipFill>
        <p:spPr bwMode="auto">
          <a:xfrm rot="21245561">
            <a:off x="1006793" y="835269"/>
            <a:ext cx="5720576" cy="42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7bfb65c5c365d73c43d065ef6c52c1a4.png"/>
          <p:cNvPicPr>
            <a:picLocks noChangeAspect="1"/>
          </p:cNvPicPr>
          <p:nvPr/>
        </p:nvPicPr>
        <p:blipFill>
          <a:blip r:embed="rId4" cstate="print"/>
          <a:srcRect t="45079" r="48300"/>
          <a:stretch>
            <a:fillRect/>
          </a:stretch>
        </p:blipFill>
        <p:spPr>
          <a:xfrm>
            <a:off x="6732639" y="4324365"/>
            <a:ext cx="2227005" cy="2533635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pic>
        <p:nvPicPr>
          <p:cNvPr id="8" name="Содержимое 3" descr="4b9bcd17a2db97490f409697d1604c1d.png"/>
          <p:cNvPicPr>
            <a:picLocks noChangeAspect="1"/>
          </p:cNvPicPr>
          <p:nvPr/>
        </p:nvPicPr>
        <p:blipFill>
          <a:blip r:embed="rId7" cstate="print"/>
          <a:srcRect t="47714" b="7005"/>
          <a:stretch>
            <a:fillRect/>
          </a:stretch>
        </p:blipFill>
        <p:spPr>
          <a:xfrm flipH="1">
            <a:off x="4275136" y="4887686"/>
            <a:ext cx="4868864" cy="1970314"/>
          </a:xfrm>
          <a:prstGeom prst="rect">
            <a:avLst/>
          </a:prstGeom>
        </p:spPr>
      </p:pic>
      <p:pic>
        <p:nvPicPr>
          <p:cNvPr id="9" name="Содержимое 3" descr="4b9bcd17a2db97490f409697d1604c1d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t="47464" b="7005"/>
          <a:stretch>
            <a:fillRect/>
          </a:stretch>
        </p:blipFill>
        <p:spPr>
          <a:xfrm>
            <a:off x="0" y="4876800"/>
            <a:ext cx="4351338" cy="1981200"/>
          </a:xfr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392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Новые задания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ute-border-png-18.png"/>
          <p:cNvPicPr>
            <a:picLocks noChangeAspect="1"/>
          </p:cNvPicPr>
          <p:nvPr/>
        </p:nvPicPr>
        <p:blipFill>
          <a:blip r:embed="rId2" cstate="print"/>
          <a:srcRect l="7222" t="8727" r="5694" b="19818"/>
          <a:stretch>
            <a:fillRect/>
          </a:stretch>
        </p:blipFill>
        <p:spPr>
          <a:xfrm>
            <a:off x="2068286" y="261257"/>
            <a:ext cx="6825343" cy="4278086"/>
          </a:xfrm>
          <a:prstGeom prst="rect">
            <a:avLst/>
          </a:prstGeom>
        </p:spPr>
      </p:pic>
      <p:pic>
        <p:nvPicPr>
          <p:cNvPr id="4" name="Рисунок 3" descr="crayon-drawing-mountain-2.png"/>
          <p:cNvPicPr>
            <a:picLocks noChangeAspect="1"/>
          </p:cNvPicPr>
          <p:nvPr/>
        </p:nvPicPr>
        <p:blipFill>
          <a:blip r:embed="rId3" cstate="print"/>
          <a:srcRect b="62002"/>
          <a:stretch>
            <a:fillRect/>
          </a:stretch>
        </p:blipFill>
        <p:spPr>
          <a:xfrm>
            <a:off x="0" y="4307695"/>
            <a:ext cx="9144000" cy="2550305"/>
          </a:xfrm>
          <a:prstGeom prst="rect">
            <a:avLst/>
          </a:prstGeom>
        </p:spPr>
      </p:pic>
      <p:pic>
        <p:nvPicPr>
          <p:cNvPr id="5" name="Содержимое 3" descr="b4f01cf909d4d77cd8c3124f47661609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701683"/>
            <a:ext cx="2748639" cy="6003913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2" y="144631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7" cstate="print"/>
          <a:srcRect l="53008" t="60098" r="5691" b="17788"/>
          <a:stretch>
            <a:fillRect/>
          </a:stretch>
        </p:blipFill>
        <p:spPr bwMode="auto">
          <a:xfrm>
            <a:off x="2513007" y="531541"/>
            <a:ext cx="5664819" cy="189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 cstate="print"/>
          <a:srcRect l="5366" t="20033" r="53415" b="60762"/>
          <a:stretch>
            <a:fillRect/>
          </a:stretch>
        </p:blipFill>
        <p:spPr bwMode="auto">
          <a:xfrm>
            <a:off x="2531327" y="2533717"/>
            <a:ext cx="5653668" cy="164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02f4_f5c77948_XXXL.png"/>
          <p:cNvPicPr>
            <a:picLocks noChangeAspect="1"/>
          </p:cNvPicPr>
          <p:nvPr/>
        </p:nvPicPr>
        <p:blipFill>
          <a:blip r:embed="rId2" cstate="print"/>
          <a:srcRect r="49899"/>
          <a:stretch>
            <a:fillRect/>
          </a:stretch>
        </p:blipFill>
        <p:spPr>
          <a:xfrm>
            <a:off x="1458686" y="1186544"/>
            <a:ext cx="5018314" cy="5159822"/>
          </a:xfrm>
          <a:prstGeom prst="rect">
            <a:avLst/>
          </a:prstGeom>
        </p:spPr>
      </p:pic>
      <p:pic>
        <p:nvPicPr>
          <p:cNvPr id="6" name="Рисунок 5" descr="22633_html_38391fd2.gif"/>
          <p:cNvPicPr>
            <a:picLocks noChangeAspect="1"/>
          </p:cNvPicPr>
          <p:nvPr/>
        </p:nvPicPr>
        <p:blipFill>
          <a:blip r:embed="rId3" cstate="print">
            <a:lum bright="8000"/>
          </a:blip>
          <a:stretch>
            <a:fillRect/>
          </a:stretch>
        </p:blipFill>
        <p:spPr>
          <a:xfrm>
            <a:off x="6267405" y="2521624"/>
            <a:ext cx="2413100" cy="4336376"/>
          </a:xfrm>
          <a:prstGeom prst="rect">
            <a:avLst/>
          </a:prstGeom>
        </p:spPr>
      </p:pic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282" y="68429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30" y="6627179"/>
            <a:ext cx="1638795" cy="2090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36959" y="7441"/>
            <a:ext cx="63521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Время экзамена </a:t>
            </a:r>
            <a:b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дополнительное оборудование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402927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При выполнении </a:t>
            </a:r>
            <a:b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всех заданий ученики имеют</a:t>
            </a:r>
            <a:b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право пользоваться полными текстами произведений </a:t>
            </a:r>
            <a:b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сборниками лирики</a:t>
            </a:r>
            <a:endParaRPr lang="ru-RU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3116" y="19609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Время экзамена прежнее </a:t>
            </a:r>
            <a:br>
              <a:rPr lang="ru-RU" sz="2400" b="1" dirty="0" smtClean="0">
                <a:solidFill>
                  <a:srgbClr val="92D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235 минут</a:t>
            </a:r>
            <a:endParaRPr lang="ru-RU" sz="2000" b="1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KcjpBae6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7335" y="3145971"/>
            <a:ext cx="76599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234</Words>
  <Application>Microsoft Office PowerPoint</Application>
  <PresentationFormat>Экран (4:3)</PresentationFormat>
  <Paragraphs>53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Перспективная  модель ОГЭ  по литературе.  Новые задания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ymedvedeva</cp:lastModifiedBy>
  <cp:revision>62</cp:revision>
  <dcterms:created xsi:type="dcterms:W3CDTF">2018-09-11T12:13:48Z</dcterms:created>
  <dcterms:modified xsi:type="dcterms:W3CDTF">2019-07-23T15:29:10Z</dcterms:modified>
</cp:coreProperties>
</file>