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61" r:id="rId2"/>
    <p:sldId id="258" r:id="rId3"/>
    <p:sldId id="264" r:id="rId4"/>
    <p:sldId id="265" r:id="rId5"/>
    <p:sldId id="274" r:id="rId6"/>
    <p:sldId id="275" r:id="rId7"/>
    <p:sldId id="276" r:id="rId8"/>
    <p:sldId id="277" r:id="rId9"/>
    <p:sldId id="278" r:id="rId10"/>
    <p:sldId id="269" r:id="rId11"/>
    <p:sldId id="279" r:id="rId12"/>
    <p:sldId id="271" r:id="rId13"/>
    <p:sldId id="272" r:id="rId14"/>
    <p:sldId id="268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99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4359489-DED7-47B8-BA72-01155CB43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368F8-13FE-46E6-8594-E27416BB4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FE79F-6B15-4856-9C4B-F471F98D0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D7C84-9384-4E42-9D2D-FE3DD9BDB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34959-7DE2-48F5-B64A-ABD8FAB28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D2C65-8FAD-401A-97D6-ABC469224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425F-B859-4E05-BF91-F0B9CCCED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383F2-050C-4F95-AED3-C71BEEDC5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297E0-35F8-461A-96E3-1B141BDA5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A944C-7CF1-4B10-B380-18341E514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F267D-AB4B-4607-B21A-A8E2CD3E6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837209-B6F8-4921-B5A1-8C1BC07085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/>
      <p:bldP spid="3892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892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892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892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892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89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2357422" y="285750"/>
            <a:ext cx="650085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не умеет читать, 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тот не умеет  мыслить.</a:t>
            </a:r>
          </a:p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Arial" charset="0"/>
              </a:rPr>
              <a:t>                         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В.А.Сухомлинский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492896"/>
            <a:ext cx="83907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Стратегии </a:t>
            </a:r>
          </a:p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смыслового чтения </a:t>
            </a:r>
          </a:p>
          <a:p>
            <a:pPr algn="ctr"/>
            <a:endParaRPr lang="ru-RU" sz="40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Серова 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Ирина Вячеславовна</a:t>
            </a:r>
          </a:p>
          <a:p>
            <a:pPr algn="ctr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литературы</a:t>
            </a:r>
            <a:endParaRPr lang="ru-RU" sz="20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МОУ </a:t>
            </a:r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Семибратовская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сош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548680"/>
            <a:ext cx="5976663" cy="792088"/>
          </a:xfrm>
        </p:spPr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Ассоциативный куст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3194" y="1412776"/>
            <a:ext cx="8489286" cy="4791745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      Это один из основных приёмов работы  с информацией до чтения.</a:t>
            </a:r>
          </a:p>
          <a:p>
            <a:pPr>
              <a:buNone/>
            </a:pPr>
            <a:r>
              <a:rPr lang="ru-RU" sz="2800" dirty="0" smtClean="0"/>
              <a:t>Учитель даёт ключевое слово или заголовок текста, ученики записывают вокруг него все возможные ассоциации, обозначая стрелочками смысловые связи между понятиями.</a:t>
            </a:r>
          </a:p>
          <a:p>
            <a:pPr>
              <a:buNone/>
            </a:pPr>
            <a:r>
              <a:rPr lang="ru-RU" sz="2800" dirty="0" smtClean="0"/>
              <a:t>Это позволяет актуализировать уже имеющиеся знания, активизировать познавательную активность учащихся и мотивировать их на дальнейшую работу с текстом.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476672"/>
            <a:ext cx="37888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Ромашка </a:t>
            </a:r>
            <a:r>
              <a:rPr lang="ru-RU" sz="3200" dirty="0" err="1" smtClean="0">
                <a:solidFill>
                  <a:srgbClr val="C00000"/>
                </a:solidFill>
              </a:rPr>
              <a:t>Блума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88840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Одним из основных приёмов осмысления информации является  </a:t>
            </a:r>
            <a:r>
              <a:rPr lang="ru-RU" sz="2000" i="1" dirty="0" smtClean="0"/>
              <a:t>постановка вопросов к тексту и поиск ответов на них</a:t>
            </a:r>
            <a:r>
              <a:rPr lang="ru-RU" sz="2000" dirty="0" smtClean="0"/>
              <a:t> .</a:t>
            </a:r>
          </a:p>
          <a:p>
            <a:r>
              <a:rPr lang="ru-RU" sz="2000" dirty="0" smtClean="0"/>
              <a:t>Наиболее удачная классификация вопросов была предложена американским психологом и педагогом </a:t>
            </a:r>
            <a:r>
              <a:rPr lang="ru-RU" sz="2000" dirty="0" err="1" smtClean="0"/>
              <a:t>Бенджамином</a:t>
            </a:r>
            <a:r>
              <a:rPr lang="ru-RU" sz="2000" dirty="0" smtClean="0"/>
              <a:t> </a:t>
            </a:r>
            <a:r>
              <a:rPr lang="ru-RU" sz="2000" dirty="0" err="1" smtClean="0"/>
              <a:t>Блумом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Учащиеся с удовольствием изготавливают ромашку, на каждом из шести лепестков которой записываются вопросы разных типов. Работа может быть индивидуальной, парной или групповой. Цель - с помощью 6 вопросов выйти на понимание содержащейся в тексте информации, на осмысление авторской позиции (в художественных и публицистических текстах).</a:t>
            </a:r>
          </a:p>
          <a:p>
            <a:r>
              <a:rPr lang="ru-RU" sz="2000" dirty="0" smtClean="0"/>
              <a:t>При отработке приёма необходимо указывать учащимся на качество вопросов, отсеивая неинформативные , случайные.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2046744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Ромашка Блума 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Чтение с пометами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17713"/>
            <a:ext cx="8740806" cy="4114800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сформировать умение читать вдумчиво,   оценивать    информацию.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дает ученикам задание написать на полях значками информацию по следующему алгоритму: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357421" y="4643447"/>
          <a:ext cx="5643602" cy="2215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1"/>
                <a:gridCol w="4929221"/>
              </a:tblGrid>
              <a:tr h="47832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Знакомая информация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332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Новая информация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332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----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 думал (думала) иначе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332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Это меня заинтересовало (удивило), хочу узнать больше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214313" y="2500313"/>
            <a:ext cx="8715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dirty="0" smtClean="0">
                <a:latin typeface="Arial" charset="0"/>
              </a:rPr>
              <a:t>. </a:t>
            </a:r>
            <a:endParaRPr lang="ru-RU" dirty="0">
              <a:latin typeface="Arial" charset="0"/>
            </a:endParaRPr>
          </a:p>
        </p:txBody>
      </p:sp>
      <p:sp>
        <p:nvSpPr>
          <p:cNvPr id="133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1" y="243271"/>
            <a:ext cx="77048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Ресурсы  смыслового чтения для устранения учебных трудностей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3528" y="1050307"/>
            <a:ext cx="86409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</a:t>
            </a:r>
          </a:p>
          <a:p>
            <a:pPr eaLnBrk="0" hangingPunct="0">
              <a:buFontTx/>
              <a:buChar char="•"/>
            </a:pPr>
            <a:endParaRPr lang="ru-RU" sz="2400" dirty="0" smtClean="0">
              <a:solidFill>
                <a:srgbClr val="000000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В решении учебно-практических задач – осознание и решение учебных и жизненных задач в зависимости от содержания и типа текста.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2400" dirty="0" smtClean="0"/>
              <a:t> В исследованиях объектов – умение обосновывать своё  решение, анализировать задачу, используя разные виды информации текста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 составлении  и реализации плана – составление и использование плана текста (смысловые части текста).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 логических действиях (в т.ч. соответствии с алгоритмом) – постановка учебной задачи, составление алгоритма действий по осознанию и анализу разных типов текста в зависимости от учебной ( жизненной ) задачи.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 понимании основной мысли разных типов текста.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Спасибо за внимание.Будьте здоров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142875" y="357188"/>
            <a:ext cx="8643938" cy="57038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Смысловое чтение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Цель – формирование умения воспринимать текст как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единое смысловое целое (точно и полно понять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текста и практически осмыслить извлеченную информацию)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28625" y="214290"/>
            <a:ext cx="8143875" cy="117636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4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214283" y="1285875"/>
            <a:ext cx="814390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0"/>
            <a:ext cx="83187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Стратегия </a:t>
            </a:r>
          </a:p>
          <a:p>
            <a:pPr algn="ctr"/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смыслового чтения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1268760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     Смысловое чтение является                        </a:t>
            </a:r>
          </a:p>
          <a:p>
            <a:r>
              <a:rPr lang="ru-RU" sz="3600" dirty="0" err="1" smtClean="0"/>
              <a:t>метапредметным</a:t>
            </a:r>
            <a:r>
              <a:rPr lang="ru-RU" sz="3600" dirty="0" smtClean="0"/>
              <a:t> результатом освоения образовательной программы основного общего образования и универсальных умений.</a:t>
            </a:r>
            <a:endParaRPr lang="ru-RU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888932" cy="1676400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/>
              <a:t>Составляющие смыслового чтения входят в структуру всех универсальных учебных действий:</a:t>
            </a:r>
            <a:br>
              <a:rPr lang="ru-RU" sz="2400" dirty="0" smtClean="0"/>
            </a:b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42875" y="1857375"/>
            <a:ext cx="8740775" cy="4357688"/>
          </a:xfrm>
        </p:spPr>
        <p:txBody>
          <a:bodyPr/>
          <a:lstStyle/>
          <a:p>
            <a:r>
              <a:rPr lang="ru-RU" sz="2000" dirty="0" smtClean="0"/>
              <a:t>в личностные УУД – входят мотивация чтения, мотивы учения, отношение к себе и к школе;</a:t>
            </a:r>
          </a:p>
          <a:p>
            <a:r>
              <a:rPr lang="ru-RU" sz="2000" dirty="0" smtClean="0"/>
              <a:t>в регулятивные УУД – принятие учеником учебной задачи, произвольная регуляция деятельности;</a:t>
            </a:r>
          </a:p>
          <a:p>
            <a:r>
              <a:rPr lang="ru-RU" sz="2000" dirty="0" smtClean="0"/>
              <a:t>в познавательные УУД – логическое и абстрактное мышление, оперативная память, творческое воображение, концентрация внимания, объем словаря;</a:t>
            </a:r>
          </a:p>
          <a:p>
            <a:r>
              <a:rPr lang="ru-RU" sz="2000" dirty="0" smtClean="0"/>
              <a:t>в коммуникативные УУД – умение организовать и осуществить сотрудничество и кооперацию с учителем и сверстниками, адекватно передавать информацию, отображать предметное содержание и условия деятельности в речи.</a:t>
            </a:r>
          </a:p>
          <a:p>
            <a:pPr>
              <a:buFont typeface="Wingdings" pitchFamily="2" charset="2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313"/>
            <a:ext cx="8372503" cy="1462087"/>
          </a:xfrm>
        </p:spPr>
        <p:txBody>
          <a:bodyPr/>
          <a:lstStyle/>
          <a:p>
            <a:pPr algn="ctr"/>
            <a:r>
              <a:rPr lang="ru-RU" b="1" dirty="0" smtClean="0"/>
              <a:t> </a:t>
            </a:r>
            <a:r>
              <a:rPr lang="ru-RU" sz="2800" dirty="0" smtClean="0"/>
              <a:t>Обучение стратегии чтения включает в себя приобретение следующих навыков: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17713"/>
            <a:ext cx="8740806" cy="4114800"/>
          </a:xfrm>
        </p:spPr>
        <p:txBody>
          <a:bodyPr/>
          <a:lstStyle/>
          <a:p>
            <a:pPr lvl="0"/>
            <a:r>
              <a:rPr lang="ru-RU" sz="2800" dirty="0" smtClean="0"/>
              <a:t>различения типов содержания сообщений – факты, мнения, суждения, оценки;</a:t>
            </a:r>
          </a:p>
          <a:p>
            <a:r>
              <a:rPr lang="ru-RU" sz="2800" dirty="0" smtClean="0"/>
              <a:t>распознавания иерархии смыслов в рамках текста – основная идея, тема и ее составляющие;</a:t>
            </a:r>
          </a:p>
          <a:p>
            <a:pPr lvl="0"/>
            <a:r>
              <a:rPr lang="ru-RU" sz="2800" dirty="0" smtClean="0"/>
              <a:t>собственное понимание – процесс рефлексивного восприятия культурного смысла информации.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848872" cy="127173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>Важно развитие у учащихся умений читать тексты с разным уровнем понимания содержащейся в них информации: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17713"/>
            <a:ext cx="8597930" cy="4114800"/>
          </a:xfrm>
        </p:spPr>
        <p:txBody>
          <a:bodyPr/>
          <a:lstStyle/>
          <a:p>
            <a:r>
              <a:rPr lang="ru-RU" sz="2800" dirty="0" smtClean="0"/>
              <a:t>-  с пониманием основного содержания (просмотровое чтение); </a:t>
            </a:r>
          </a:p>
          <a:p>
            <a:r>
              <a:rPr lang="ru-RU" sz="2800" dirty="0" smtClean="0"/>
              <a:t> - с полным пониманием содержания (изучающее (аналитическое) чтение);</a:t>
            </a:r>
          </a:p>
          <a:p>
            <a:r>
              <a:rPr lang="ru-RU" sz="2800" dirty="0" smtClean="0"/>
              <a:t> - с извлечением необходимо значимой информации (поисковое);</a:t>
            </a:r>
          </a:p>
          <a:p>
            <a:r>
              <a:rPr lang="ru-RU" sz="2800" dirty="0" smtClean="0"/>
              <a:t> - критическое понимание информации.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313"/>
            <a:ext cx="8015313" cy="1462087"/>
          </a:xfrm>
        </p:spPr>
        <p:txBody>
          <a:bodyPr/>
          <a:lstStyle/>
          <a:p>
            <a:r>
              <a:rPr lang="ru-RU" sz="3600" dirty="0" smtClean="0"/>
              <a:t>    Существует  три фазы чтения </a:t>
            </a:r>
            <a:br>
              <a:rPr lang="ru-RU" sz="3600" dirty="0" smtClean="0"/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17712"/>
            <a:ext cx="8955088" cy="4147591"/>
          </a:xfrm>
        </p:spPr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</a:rPr>
              <a:t>1.  Расшифровка текста, раскрытие смысла, содержания. а) просмотр,</a:t>
            </a:r>
          </a:p>
          <a:p>
            <a:r>
              <a:rPr lang="ru-RU" sz="2000" dirty="0" smtClean="0"/>
              <a:t> б) установление значений слов, в) нахождение соответствий, г) узнавание фактов,   </a:t>
            </a:r>
            <a:r>
              <a:rPr lang="ru-RU" sz="2000" dirty="0" err="1" smtClean="0"/>
              <a:t>д</a:t>
            </a:r>
            <a:r>
              <a:rPr lang="ru-RU" sz="2000" dirty="0" smtClean="0"/>
              <a:t>) воспроизведение и пересказ.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2. Извлечение смысла, интерпретация текста </a:t>
            </a:r>
          </a:p>
          <a:p>
            <a:r>
              <a:rPr lang="ru-RU" sz="2000" dirty="0" smtClean="0"/>
              <a:t>а) упорядочивание, б) объяснение, в) сравнение и сопоставление, г) анализ, обобщение, выдвижение гипотез, высказывание предположений </a:t>
            </a:r>
          </a:p>
          <a:p>
            <a:r>
              <a:rPr lang="ru-RU" sz="2000" dirty="0" err="1" smtClean="0"/>
              <a:t>д</a:t>
            </a:r>
            <a:r>
              <a:rPr lang="ru-RU" sz="2000" dirty="0" smtClean="0"/>
              <a:t>) соотнесение с собственным опытом, е) размышление над контекстом и выводами.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3. Присвоение добытых знаний, создание</a:t>
            </a:r>
          </a:p>
          <a:p>
            <a:r>
              <a:rPr lang="ru-RU" sz="2000" dirty="0" smtClean="0"/>
              <a:t>а) формулирование суждений, б) моделирование и обобщение, </a:t>
            </a:r>
          </a:p>
          <a:p>
            <a:r>
              <a:rPr lang="ru-RU" sz="2000" dirty="0" smtClean="0"/>
              <a:t>в) применение в жизни, </a:t>
            </a:r>
            <a:r>
              <a:rPr lang="ru-RU" sz="2000" dirty="0" err="1" smtClean="0"/>
              <a:t>учѐбе,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66415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Приёмы смыслового чтения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03568" cy="532859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Читаем и спрашиваем</a:t>
            </a:r>
            <a:r>
              <a:rPr lang="ru-RU" dirty="0" smtClean="0">
                <a:solidFill>
                  <a:srgbClr val="C00000"/>
                </a:solidFill>
              </a:rPr>
              <a:t> .</a:t>
            </a:r>
          </a:p>
          <a:p>
            <a:pPr>
              <a:buNone/>
            </a:pPr>
            <a:r>
              <a:rPr lang="ru-RU" sz="2400" b="1" dirty="0" smtClean="0"/>
              <a:t>Цель:</a:t>
            </a:r>
            <a:r>
              <a:rPr lang="ru-RU" sz="2400" dirty="0" smtClean="0"/>
              <a:t> сформировать умение самостоятельно работать с печатной информацией, формулировать вопросы, работать в парах.</a:t>
            </a:r>
          </a:p>
          <a:p>
            <a:pPr>
              <a:buNone/>
            </a:pPr>
            <a:r>
              <a:rPr lang="ru-RU" sz="2400" dirty="0" smtClean="0"/>
              <a:t>1.Ученики про себя читают предложенный текст или часть текста, выбранные учителем.</a:t>
            </a:r>
          </a:p>
          <a:p>
            <a:pPr>
              <a:buNone/>
            </a:pPr>
            <a:r>
              <a:rPr lang="ru-RU" sz="2400" dirty="0" smtClean="0"/>
              <a:t>2.Ученики объединяются в пары.</a:t>
            </a:r>
          </a:p>
          <a:p>
            <a:pPr>
              <a:buNone/>
            </a:pPr>
            <a:r>
              <a:rPr lang="ru-RU" sz="2400" dirty="0" smtClean="0"/>
              <a:t>3.Один из учеников формулирует вопрос, другой – отвечает на него.</a:t>
            </a:r>
          </a:p>
          <a:p>
            <a:pPr>
              <a:buNone/>
            </a:pPr>
            <a:r>
              <a:rPr lang="ru-RU" sz="2400" dirty="0" smtClean="0"/>
              <a:t>4.Обсуждение вопросов и ответов в классе.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313"/>
            <a:ext cx="8572560" cy="838423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Приёмы смыслового чтения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12568"/>
          </a:xfrm>
        </p:spPr>
        <p:txBody>
          <a:bodyPr/>
          <a:lstStyle/>
          <a:p>
            <a:r>
              <a:rPr lang="ru-RU" sz="2400" b="1" dirty="0" smtClean="0"/>
              <a:t>         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Дневник двойных записей</a:t>
            </a:r>
            <a:endParaRPr lang="ru-RU" sz="2400" dirty="0" smtClean="0">
              <a:solidFill>
                <a:srgbClr val="C00000"/>
              </a:solidFill>
            </a:endParaRPr>
          </a:p>
          <a:p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Цель:</a:t>
            </a:r>
            <a:r>
              <a:rPr lang="ru-RU" sz="2400" dirty="0" smtClean="0"/>
              <a:t> сформировать умение задавать вопросы во время чтения, критически оценивать информацию, сопоставлять прочитанное с собственным опытом.</a:t>
            </a:r>
          </a:p>
          <a:p>
            <a:pPr>
              <a:buNone/>
            </a:pPr>
            <a:r>
              <a:rPr lang="ru-RU" sz="2400" dirty="0" smtClean="0"/>
              <a:t>1.Учитель дает указание учащимся разделить тетрадь на две части.</a:t>
            </a:r>
          </a:p>
          <a:p>
            <a:pPr>
              <a:buNone/>
            </a:pPr>
            <a:r>
              <a:rPr lang="ru-RU" sz="2400" dirty="0" smtClean="0"/>
              <a:t>2. В процессе чтения ученики должны в левой части записать моменты, которые поразили, удивили, напомнили о каких-то фактах, вызвали какие- либо ассоциации; в правой – написать лаконичный комментарий: почему именно этот момент удивил, какие ассоциации вызвал, на какие мысли натолкнул.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833</TotalTime>
  <Words>596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Палитра</vt:lpstr>
      <vt:lpstr>Слайд 1</vt:lpstr>
      <vt:lpstr>Слайд 2</vt:lpstr>
      <vt:lpstr>            </vt:lpstr>
      <vt:lpstr>Составляющие смыслового чтения входят в структуру всех универсальных учебных действий: </vt:lpstr>
      <vt:lpstr> Обучение стратегии чтения включает в себя приобретение следующих навыков: </vt:lpstr>
      <vt:lpstr>                                     Важно развитие у учащихся умений читать тексты с разным уровнем понимания содержащейся в них информации: </vt:lpstr>
      <vt:lpstr>    Существует  три фазы чтения  </vt:lpstr>
      <vt:lpstr>Приёмы смыслового чтения</vt:lpstr>
      <vt:lpstr>           Приёмы смыслового чтения</vt:lpstr>
      <vt:lpstr>                                  Ассоциативный куст  </vt:lpstr>
      <vt:lpstr>Слайд 11</vt:lpstr>
      <vt:lpstr>Слайд 12</vt:lpstr>
      <vt:lpstr>Чтение с пометами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Стратегия смыслового чтения и работа с текстом</dc:title>
  <dc:creator>Зубовы</dc:creator>
  <cp:lastModifiedBy>Ира</cp:lastModifiedBy>
  <cp:revision>57</cp:revision>
  <dcterms:created xsi:type="dcterms:W3CDTF">2012-04-18T14:36:08Z</dcterms:created>
  <dcterms:modified xsi:type="dcterms:W3CDTF">2020-09-22T18:17:38Z</dcterms:modified>
</cp:coreProperties>
</file>