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8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89" r:id="rId18"/>
    <p:sldId id="273" r:id="rId19"/>
    <p:sldId id="274" r:id="rId20"/>
    <p:sldId id="275" r:id="rId21"/>
    <p:sldId id="276" r:id="rId22"/>
    <p:sldId id="277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04.03.2022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04.03.2022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Svetlana\Desktop\&#1082;&#1086;&#1085;&#1089;&#1080;&#1083;&#1080;&#1091;&#1084;%2025.02.22\Ein,%20zwei,%20Polizei.mp4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Svetlana\Desktop\&#1082;&#1086;&#1085;&#1089;&#1080;&#1083;&#1080;&#1091;&#1084;%2025.02.22\FISCHE\Wie_gelangt_Plastik_in_unsere_Nahrungskette.mp4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/>
              <a:t>С. Г. </a:t>
            </a:r>
            <a:r>
              <a:rPr lang="ru-RU" sz="2400" dirty="0" err="1" smtClean="0"/>
              <a:t>Потёмина</a:t>
            </a:r>
            <a:r>
              <a:rPr lang="ru-RU" sz="2400" dirty="0" smtClean="0"/>
              <a:t>. </a:t>
            </a:r>
            <a:br>
              <a:rPr lang="ru-RU" sz="2400" dirty="0" smtClean="0"/>
            </a:br>
            <a:r>
              <a:rPr lang="ru-RU" sz="2400" dirty="0" smtClean="0"/>
              <a:t>	МОУ </a:t>
            </a:r>
            <a:r>
              <a:rPr lang="ru-RU" sz="2400" dirty="0" err="1" smtClean="0"/>
              <a:t>Семибратовская</a:t>
            </a:r>
            <a:r>
              <a:rPr lang="ru-RU" sz="2400" dirty="0" smtClean="0"/>
              <a:t>  СОШ. </a:t>
            </a:r>
            <a:br>
              <a:rPr lang="ru-RU" sz="2400" dirty="0" smtClean="0"/>
            </a:br>
            <a:r>
              <a:rPr lang="ru-RU" sz="2400" dirty="0" smtClean="0"/>
              <a:t>	Методы и приёмы обучения детей с ОВЗ иностранному языку.</a:t>
            </a:r>
            <a:br>
              <a:rPr lang="ru-RU" sz="2400" dirty="0" smtClean="0"/>
            </a:br>
            <a:r>
              <a:rPr lang="ru-RU" sz="2400" dirty="0" smtClean="0"/>
              <a:t>	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2800" dirty="0" smtClean="0"/>
              <a:t>Консилиум. 25.02.2022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у тебя дела?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endParaRPr lang="ru-RU" dirty="0"/>
          </a:p>
        </p:txBody>
      </p:sp>
      <p:pic>
        <p:nvPicPr>
          <p:cNvPr id="2050" name="Picture 2" descr="C:\Users\Svetlana\Desktop\консилиум 25.02.22\modo_super_gu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464175"/>
            <a:ext cx="6912768" cy="46005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	Очень </a:t>
            </a:r>
            <a:r>
              <a:rPr lang="ru-RU" dirty="0" smtClean="0"/>
              <a:t>помогает при работе над грамматическим аспектом речи рифмованный материал. Рифмовки легко заучиваются, образны, содержат важные грамматические структуры, которые запоминаются без труда. </a:t>
            </a:r>
          </a:p>
          <a:p>
            <a:pPr>
              <a:buNone/>
            </a:pPr>
            <a:r>
              <a:rPr lang="de-DE" dirty="0" smtClean="0"/>
              <a:t>Ein, zwei, Polizei, 			In der Schule</a:t>
            </a:r>
            <a:endParaRPr lang="ru-RU" dirty="0" smtClean="0"/>
          </a:p>
          <a:p>
            <a:pPr>
              <a:buNone/>
            </a:pPr>
            <a:r>
              <a:rPr lang="de-DE" dirty="0" smtClean="0"/>
              <a:t>drei vier, </a:t>
            </a:r>
            <a:r>
              <a:rPr lang="de-DE" dirty="0" smtClean="0"/>
              <a:t>Grenadier</a:t>
            </a:r>
            <a:r>
              <a:rPr lang="de-DE" dirty="0" smtClean="0"/>
              <a:t>, 			In der Schule lernen wir,</a:t>
            </a:r>
            <a:endParaRPr lang="ru-RU" dirty="0" smtClean="0"/>
          </a:p>
          <a:p>
            <a:pPr>
              <a:buNone/>
            </a:pPr>
            <a:r>
              <a:rPr lang="de-DE" dirty="0" smtClean="0"/>
              <a:t>fünf, sechs, alte Hex, 			In der Schule singen wir,</a:t>
            </a:r>
            <a:endParaRPr lang="ru-RU" dirty="0" smtClean="0"/>
          </a:p>
          <a:p>
            <a:pPr>
              <a:buNone/>
            </a:pPr>
            <a:r>
              <a:rPr lang="de-DE" dirty="0" smtClean="0"/>
              <a:t>sieben, acht, gute Nacht 		In der Schule turnen wir,</a:t>
            </a:r>
            <a:endParaRPr lang="ru-RU" dirty="0" smtClean="0"/>
          </a:p>
          <a:p>
            <a:pPr>
              <a:buNone/>
            </a:pPr>
            <a:r>
              <a:rPr lang="de-DE" dirty="0" smtClean="0"/>
              <a:t>neun, zehn, schlafen </a:t>
            </a:r>
            <a:r>
              <a:rPr lang="de-DE" dirty="0" err="1" smtClean="0"/>
              <a:t>geh'n</a:t>
            </a:r>
            <a:r>
              <a:rPr lang="de-DE" dirty="0" smtClean="0"/>
              <a:t>. 		In der Schule spielen wir.</a:t>
            </a:r>
            <a:endParaRPr lang="ru-RU" dirty="0" smtClean="0"/>
          </a:p>
          <a:p>
            <a:pPr>
              <a:buNone/>
            </a:pPr>
            <a:r>
              <a:rPr lang="de-DE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Можно использовать рифмовки для физкультминутки в середине урока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Ещё лучше, если это можно спеть!</a:t>
            </a:r>
            <a:endParaRPr lang="ru-RU" dirty="0" smtClean="0"/>
          </a:p>
        </p:txBody>
      </p:sp>
      <p:pic>
        <p:nvPicPr>
          <p:cNvPr id="8" name="Ein, zwei, Polizei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048000" y="3268663"/>
            <a:ext cx="30480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vide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Часто у детей с ОВЗ хорошо развита двигательная память, следовательно, нужно стараться максимально использовать ситуации, требующие от детей каких-то движений. Это может быть рисование, жестикуляция, подвижные игры.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i="1" dirty="0" smtClean="0"/>
              <a:t>Если позволяет помещение и здоровье детей, то можно использовать игру «Кузнечик». При повторении порядка слов в немецком предложении фрагменты фразы записываются на отдельных листах бумаги и раскладываются на полу, ученик прыгает с листа на лист, как кузнечик, в правильной последовательности, проговаривая предложение.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i="1" dirty="0" smtClean="0"/>
              <a:t>Игра «АБВГДЕЙКА» помогает развивать логическое мышление, память и звуковой анализ слов. Из предложенных букв учащемуся необходимо сложить слово или словосочетание, затем прочитать его, перевести и записать в тетрадь, можно сосчитать звуки и буквы. </a:t>
            </a:r>
            <a:endParaRPr lang="ru-RU" dirty="0" smtClean="0"/>
          </a:p>
          <a:p>
            <a:r>
              <a:rPr lang="ru-RU" i="1" dirty="0" smtClean="0"/>
              <a:t>Учащиеся во время выполнения задания, если сделано правильно, хлопают в ладоши, а если есть ошибки – топают ногами.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Например: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Раскрась картинку.</a:t>
            </a:r>
          </a:p>
          <a:p>
            <a:r>
              <a:rPr lang="ru-RU" dirty="0" smtClean="0"/>
              <a:t>Найди в тексте песни слова, подходящие к описанию картинки.</a:t>
            </a:r>
          </a:p>
          <a:p>
            <a:endParaRPr lang="ru-RU" dirty="0"/>
          </a:p>
        </p:txBody>
      </p:sp>
      <p:pic>
        <p:nvPicPr>
          <p:cNvPr id="4098" name="Picture 2" descr="C:\Users\Svetlana\Desktop\консилиум 25.02.22\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5" y="3924744"/>
            <a:ext cx="3024336" cy="2024535"/>
          </a:xfrm>
          <a:prstGeom prst="rect">
            <a:avLst/>
          </a:prstGeom>
          <a:noFill/>
        </p:spPr>
      </p:pic>
      <p:pic>
        <p:nvPicPr>
          <p:cNvPr id="4099" name="Picture 3" descr="C:\Users\Svetlana\Desktop\консилиум 25.02.22\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9" y="3725652"/>
            <a:ext cx="3024336" cy="22682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de-DE" b="1" dirty="0" smtClean="0"/>
              <a:t>Bald ist Nikolausabend da! </a:t>
            </a:r>
            <a:endParaRPr lang="ru-RU" dirty="0" smtClean="0"/>
          </a:p>
          <a:p>
            <a:pPr>
              <a:buNone/>
            </a:pPr>
            <a:r>
              <a:rPr lang="de-DE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de-DE" dirty="0" smtClean="0"/>
              <a:t>Lasst uns froh und munter sein </a:t>
            </a:r>
            <a:endParaRPr lang="ru-RU" dirty="0" smtClean="0"/>
          </a:p>
          <a:p>
            <a:pPr>
              <a:buNone/>
            </a:pPr>
            <a:r>
              <a:rPr lang="de-DE" dirty="0" smtClean="0"/>
              <a:t>Und uns recht von Herzen </a:t>
            </a:r>
            <a:r>
              <a:rPr lang="de-DE" dirty="0" err="1" smtClean="0"/>
              <a:t>freu'n</a:t>
            </a:r>
            <a:r>
              <a:rPr lang="de-DE" dirty="0" smtClean="0"/>
              <a:t>. </a:t>
            </a:r>
            <a:endParaRPr lang="ru-RU" dirty="0" smtClean="0"/>
          </a:p>
          <a:p>
            <a:pPr>
              <a:buNone/>
            </a:pPr>
            <a:r>
              <a:rPr lang="de-DE" dirty="0" smtClean="0"/>
              <a:t>Lustig, lustig, tralla-la-la-la, </a:t>
            </a:r>
            <a:endParaRPr lang="ru-RU" dirty="0" smtClean="0"/>
          </a:p>
          <a:p>
            <a:pPr>
              <a:buNone/>
            </a:pPr>
            <a:r>
              <a:rPr lang="de-DE" dirty="0" smtClean="0"/>
              <a:t>Bald ist Nikolausabend da, </a:t>
            </a:r>
            <a:endParaRPr lang="ru-RU" dirty="0" smtClean="0"/>
          </a:p>
          <a:p>
            <a:pPr>
              <a:buNone/>
            </a:pPr>
            <a:r>
              <a:rPr lang="de-DE" dirty="0" smtClean="0"/>
              <a:t>Bald ist Nikolausabend da! </a:t>
            </a:r>
            <a:endParaRPr lang="ru-RU" dirty="0" smtClean="0"/>
          </a:p>
          <a:p>
            <a:pPr>
              <a:buNone/>
            </a:pPr>
            <a:r>
              <a:rPr lang="de-DE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de-DE" dirty="0" smtClean="0"/>
              <a:t>Dann stell' ich den Teller auf, </a:t>
            </a:r>
            <a:endParaRPr lang="ru-RU" dirty="0" smtClean="0"/>
          </a:p>
          <a:p>
            <a:pPr>
              <a:buNone/>
            </a:pPr>
            <a:r>
              <a:rPr lang="de-DE" dirty="0" smtClean="0"/>
              <a:t>Niklaus legt bestimmt was drauf. </a:t>
            </a:r>
            <a:endParaRPr lang="ru-RU" dirty="0" smtClean="0"/>
          </a:p>
          <a:p>
            <a:pPr>
              <a:buNone/>
            </a:pPr>
            <a:r>
              <a:rPr lang="de-DE" dirty="0" smtClean="0"/>
              <a:t>Lustig, lustig, tralla-la-la-la, </a:t>
            </a:r>
            <a:endParaRPr lang="ru-RU" dirty="0" smtClean="0"/>
          </a:p>
          <a:p>
            <a:pPr>
              <a:buNone/>
            </a:pPr>
            <a:r>
              <a:rPr lang="de-DE" dirty="0" smtClean="0"/>
              <a:t>Bald ist Nikolausabend da, </a:t>
            </a:r>
            <a:endParaRPr lang="ru-RU" dirty="0" smtClean="0"/>
          </a:p>
          <a:p>
            <a:pPr>
              <a:buNone/>
            </a:pPr>
            <a:r>
              <a:rPr lang="de-DE" dirty="0" smtClean="0"/>
              <a:t>Bald ist Nikolausabend da! </a:t>
            </a:r>
            <a:endParaRPr lang="ru-RU" dirty="0" smtClean="0"/>
          </a:p>
          <a:p>
            <a:pPr>
              <a:buNone/>
            </a:pPr>
            <a:r>
              <a:rPr lang="de-DE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de-DE" dirty="0" smtClean="0"/>
              <a:t>Wenn ich schlaf' dann träume ich </a:t>
            </a:r>
            <a:endParaRPr lang="ru-RU" dirty="0" smtClean="0"/>
          </a:p>
          <a:p>
            <a:pPr>
              <a:buNone/>
            </a:pPr>
            <a:r>
              <a:rPr lang="de-DE" dirty="0" smtClean="0"/>
              <a:t>Jetzt bringt Nikolaus was für mich. </a:t>
            </a:r>
            <a:endParaRPr lang="ru-RU" dirty="0" smtClean="0"/>
          </a:p>
          <a:p>
            <a:pPr>
              <a:buNone/>
            </a:pPr>
            <a:r>
              <a:rPr lang="de-DE" dirty="0" smtClean="0"/>
              <a:t>Lustig, lustig, tralla-la-la-la, </a:t>
            </a:r>
            <a:endParaRPr lang="ru-RU" dirty="0" smtClean="0"/>
          </a:p>
          <a:p>
            <a:pPr>
              <a:buNone/>
            </a:pPr>
            <a:r>
              <a:rPr lang="de-DE" dirty="0" smtClean="0"/>
              <a:t>Bald ist Nikolausabend da, </a:t>
            </a:r>
            <a:endParaRPr lang="ru-RU" dirty="0" smtClean="0"/>
          </a:p>
          <a:p>
            <a:pPr>
              <a:buNone/>
            </a:pPr>
            <a:r>
              <a:rPr lang="de-DE" dirty="0" smtClean="0"/>
              <a:t>Bald ist Nikolausabend da! </a:t>
            </a:r>
            <a:endParaRPr lang="ru-RU" dirty="0" smtClean="0"/>
          </a:p>
          <a:p>
            <a:pPr>
              <a:buNone/>
            </a:pPr>
            <a:r>
              <a:rPr lang="de-DE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de-DE" dirty="0" smtClean="0"/>
              <a:t>Wenn ich aufgestanden bin, </a:t>
            </a:r>
            <a:endParaRPr lang="ru-RU" dirty="0" smtClean="0"/>
          </a:p>
          <a:p>
            <a:pPr>
              <a:buNone/>
            </a:pPr>
            <a:r>
              <a:rPr lang="de-DE" dirty="0" smtClean="0"/>
              <a:t>Lauf` ich schnell zum Stiefel hin. </a:t>
            </a:r>
            <a:endParaRPr lang="ru-RU" dirty="0" smtClean="0"/>
          </a:p>
          <a:p>
            <a:pPr>
              <a:buNone/>
            </a:pPr>
            <a:r>
              <a:rPr lang="de-DE" dirty="0" smtClean="0"/>
              <a:t>Lustig, lustig, tralla-la-la-la, </a:t>
            </a:r>
            <a:endParaRPr lang="ru-RU" dirty="0" smtClean="0"/>
          </a:p>
          <a:p>
            <a:pPr>
              <a:buNone/>
            </a:pPr>
            <a:r>
              <a:rPr lang="de-DE" dirty="0" smtClean="0"/>
              <a:t>Bald ist Nikolausabend da, </a:t>
            </a:r>
            <a:endParaRPr lang="ru-RU" dirty="0" smtClean="0"/>
          </a:p>
          <a:p>
            <a:pPr>
              <a:buNone/>
            </a:pPr>
            <a:r>
              <a:rPr lang="de-DE" dirty="0" smtClean="0"/>
              <a:t>Bald ist Nikolausabend da! </a:t>
            </a:r>
            <a:endParaRPr lang="ru-RU" dirty="0" smtClean="0"/>
          </a:p>
          <a:p>
            <a:pPr>
              <a:buNone/>
            </a:pPr>
            <a:r>
              <a:rPr lang="de-DE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de-DE" dirty="0" smtClean="0"/>
              <a:t>Niklaus ist ein guter Mann, </a:t>
            </a:r>
            <a:endParaRPr lang="ru-RU" dirty="0" smtClean="0"/>
          </a:p>
          <a:p>
            <a:pPr>
              <a:buNone/>
            </a:pPr>
            <a:r>
              <a:rPr lang="de-DE" dirty="0" smtClean="0"/>
              <a:t>Dem man nicht </a:t>
            </a:r>
            <a:r>
              <a:rPr lang="de-DE" dirty="0" err="1" smtClean="0"/>
              <a:t>g`nug</a:t>
            </a:r>
            <a:r>
              <a:rPr lang="de-DE" dirty="0" smtClean="0"/>
              <a:t> danken kann. </a:t>
            </a:r>
            <a:endParaRPr lang="ru-RU" dirty="0" smtClean="0"/>
          </a:p>
          <a:p>
            <a:pPr>
              <a:buNone/>
            </a:pPr>
            <a:r>
              <a:rPr lang="de-DE" dirty="0" smtClean="0"/>
              <a:t>Lustig, lustig, tralla-la-la-la, </a:t>
            </a:r>
            <a:endParaRPr lang="ru-RU" dirty="0" smtClean="0"/>
          </a:p>
          <a:p>
            <a:pPr>
              <a:buNone/>
            </a:pPr>
            <a:r>
              <a:rPr lang="de-DE" dirty="0" smtClean="0"/>
              <a:t>Bald ist Nikolausabend da, </a:t>
            </a:r>
            <a:endParaRPr lang="ru-RU" dirty="0" smtClean="0"/>
          </a:p>
          <a:p>
            <a:pPr>
              <a:buNone/>
            </a:pPr>
            <a:r>
              <a:rPr lang="de-DE" dirty="0" smtClean="0"/>
              <a:t>Bald ist Nikolausabend da! </a:t>
            </a:r>
            <a:endParaRPr lang="ru-RU" dirty="0" smtClean="0"/>
          </a:p>
          <a:p>
            <a:pPr>
              <a:buNone/>
            </a:pPr>
            <a:r>
              <a:rPr lang="de-DE" dirty="0" smtClean="0"/>
              <a:t> </a:t>
            </a:r>
            <a:endParaRPr lang="ru-RU" dirty="0" smtClean="0"/>
          </a:p>
          <a:p>
            <a:r>
              <a:rPr lang="de-DE" dirty="0" smtClean="0"/>
              <a:t> </a:t>
            </a:r>
            <a:endParaRPr lang="ru-RU" dirty="0"/>
          </a:p>
        </p:txBody>
      </p:sp>
      <p:pic>
        <p:nvPicPr>
          <p:cNvPr id="5122" name="Picture 2" descr="C:\Users\Svetlana\Desktop\Копилка\РиНГ\Рождество в Европе и в Америке\WhNJ 20-21\Св. Николай\Германия\origin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1844824"/>
            <a:ext cx="3329931" cy="45509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i="1" dirty="0" smtClean="0"/>
              <a:t>Иностранный язык для детей с ОВЗ – это далёкая от жизни и часто для многих недосягаемая высота. Когда они справляются с тем или иным заданием, они наполняются чувством гордости, уверенности в себе, повышается их самооценка, появляется интерес к учебному процессу и стремление к интеллектуальному росту.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Задача учителя – создать ситуацию успеха.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/>
              <a:t>Это можно рассмотреть на примере работы с текстом.</a:t>
            </a:r>
          </a:p>
          <a:p>
            <a:r>
              <a:rPr lang="ru-RU" b="1" dirty="0" smtClean="0"/>
              <a:t>Тема урока:</a:t>
            </a:r>
            <a:r>
              <a:rPr lang="ru-RU" b="1" i="1" dirty="0" smtClean="0"/>
              <a:t> </a:t>
            </a:r>
            <a:r>
              <a:rPr lang="ru-RU" b="1" dirty="0" smtClean="0"/>
              <a:t>Охрана окружающей среды. Загрязнение водного пространства.</a:t>
            </a:r>
            <a:endParaRPr lang="ru-RU" dirty="0" smtClean="0"/>
          </a:p>
          <a:p>
            <a:r>
              <a:rPr lang="ru-RU" b="1" dirty="0" smtClean="0"/>
              <a:t>Цель урока: развитие умений чтения и письма.</a:t>
            </a:r>
            <a:endParaRPr lang="ru-RU" dirty="0" smtClean="0"/>
          </a:p>
          <a:p>
            <a:r>
              <a:rPr lang="ru-RU" b="1" dirty="0" smtClean="0"/>
              <a:t>Тип урока: урок усвоения новых знаний.</a:t>
            </a:r>
            <a:endParaRPr lang="ru-RU" dirty="0" smtClean="0"/>
          </a:p>
          <a:p>
            <a:r>
              <a:rPr lang="ru-RU" b="1" dirty="0" smtClean="0"/>
              <a:t>Задачи урока</a:t>
            </a:r>
            <a:r>
              <a:rPr lang="ru-RU" dirty="0" smtClean="0"/>
              <a:t>:</a:t>
            </a:r>
          </a:p>
          <a:p>
            <a:r>
              <a:rPr lang="ru-RU" b="1" dirty="0" smtClean="0"/>
              <a:t>- образовательные</a:t>
            </a:r>
            <a:r>
              <a:rPr lang="ru-RU" dirty="0" smtClean="0"/>
              <a:t>: обеспечить в ходе урока усвоение лексики; расширить общий кругозор учащихся;</a:t>
            </a:r>
          </a:p>
          <a:p>
            <a:r>
              <a:rPr lang="ru-RU" dirty="0" smtClean="0"/>
              <a:t>- </a:t>
            </a:r>
            <a:r>
              <a:rPr lang="ru-RU" b="1" dirty="0" smtClean="0"/>
              <a:t>развивающие</a:t>
            </a:r>
            <a:r>
              <a:rPr lang="ru-RU" dirty="0" smtClean="0"/>
              <a:t>: создать условия для развития таких аналитических способностей учащихся, как умение анализировать, сопоставлять, сравнивать, делать выводы; развитие речи, памяти, внимания, мышления школьников;</a:t>
            </a:r>
          </a:p>
          <a:p>
            <a:r>
              <a:rPr lang="ru-RU" dirty="0" smtClean="0"/>
              <a:t>-</a:t>
            </a:r>
            <a:r>
              <a:rPr lang="ru-RU" b="1" dirty="0" smtClean="0"/>
              <a:t> воспитательные: </a:t>
            </a:r>
            <a:r>
              <a:rPr lang="ru-RU" dirty="0" smtClean="0"/>
              <a:t>способствовать развитию культуры взаимоотношений, содействовать повышению уровня мотивации на уроках через средства обучения.</a:t>
            </a:r>
          </a:p>
          <a:p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Учебный процесс для детей с ОВЗ имеет некоторые особенности, которые отсутствуют в общеобразовательной программе. Действие коррекционной методики направлено на полное или частичное устранение отклонений. </a:t>
            </a:r>
          </a:p>
          <a:p>
            <a:r>
              <a:rPr lang="ru-RU" dirty="0" smtClean="0"/>
              <a:t>Основными принципами обучения являются:</a:t>
            </a:r>
          </a:p>
          <a:p>
            <a:pPr lvl="0"/>
            <a:r>
              <a:rPr lang="ru-RU" i="1" dirty="0" smtClean="0"/>
              <a:t>мотивирование к учебному процессу;</a:t>
            </a:r>
            <a:endParaRPr lang="ru-RU" dirty="0" smtClean="0"/>
          </a:p>
          <a:p>
            <a:pPr lvl="0"/>
            <a:r>
              <a:rPr lang="ru-RU" i="1" dirty="0" smtClean="0"/>
              <a:t>психологическая безопасность;</a:t>
            </a:r>
            <a:endParaRPr lang="ru-RU" dirty="0" smtClean="0"/>
          </a:p>
          <a:p>
            <a:pPr lvl="0"/>
            <a:r>
              <a:rPr lang="ru-RU" i="1" dirty="0" smtClean="0"/>
              <a:t>единство совместной деятельности;</a:t>
            </a:r>
            <a:endParaRPr lang="ru-RU" dirty="0" smtClean="0"/>
          </a:p>
          <a:p>
            <a:pPr lvl="0"/>
            <a:r>
              <a:rPr lang="ru-RU" i="1" dirty="0" smtClean="0"/>
              <a:t>помощь в приспособлении к окружающим условиям.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МЕТАПРЕДМЕТНЫЕ СВЯЗИ: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Русский язык, литература, биология, география, обществознание, информатика.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ЭЛЕМЕНТЫ ФФГ:</a:t>
            </a:r>
          </a:p>
          <a:p>
            <a:r>
              <a:rPr lang="ru-RU" dirty="0" smtClean="0"/>
              <a:t> </a:t>
            </a:r>
          </a:p>
          <a:p>
            <a:pPr lvl="0"/>
            <a:r>
              <a:rPr lang="ru-RU" dirty="0" smtClean="0"/>
              <a:t>Читательская (извлечение информации из текста).</a:t>
            </a:r>
          </a:p>
          <a:p>
            <a:pPr lvl="0"/>
            <a:r>
              <a:rPr lang="ru-RU" dirty="0" smtClean="0"/>
              <a:t>Естественнонаучная (борьба с загрязнением окружающей среды).</a:t>
            </a:r>
          </a:p>
          <a:p>
            <a:pPr lvl="0"/>
            <a:r>
              <a:rPr lang="ru-RU" dirty="0" err="1" smtClean="0"/>
              <a:t>Креативное</a:t>
            </a:r>
            <a:r>
              <a:rPr lang="ru-RU" dirty="0" smtClean="0"/>
              <a:t> мышление (попытка осмыслить информацию и предложить пути решения проблемы)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План работы с текстом.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 lvl="0">
              <a:buNone/>
            </a:pPr>
            <a:r>
              <a:rPr lang="ru-RU" dirty="0" smtClean="0"/>
              <a:t>	1. Дети </a:t>
            </a:r>
            <a:r>
              <a:rPr lang="ru-RU" dirty="0" smtClean="0"/>
              <a:t>получают распечатку текста. Видят его на дисплее. Я читаю</a:t>
            </a:r>
            <a:r>
              <a:rPr lang="ru-RU" dirty="0" smtClean="0"/>
              <a:t>.</a:t>
            </a:r>
          </a:p>
          <a:p>
            <a:pPr lvl="0"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de-DE" dirty="0" smtClean="0"/>
              <a:t>Wie </a:t>
            </a:r>
            <a:r>
              <a:rPr lang="de-DE" dirty="0" smtClean="0"/>
              <a:t>gelangt Plastik in unsere Nahrungskette?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de-DE" dirty="0" smtClean="0"/>
              <a:t>Fische </a:t>
            </a:r>
            <a:r>
              <a:rPr lang="de-DE" dirty="0" smtClean="0"/>
              <a:t>ernähren sich von Plankton.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de-DE" dirty="0" smtClean="0"/>
              <a:t>Mikroplastik </a:t>
            </a:r>
            <a:r>
              <a:rPr lang="de-DE" dirty="0" smtClean="0"/>
              <a:t>gelangt in Flüsse und Meere und wird von Fischen zusammen mit Plankton aufgenommen.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de-DE" dirty="0" smtClean="0"/>
              <a:t>Mikroplastik </a:t>
            </a:r>
            <a:r>
              <a:rPr lang="de-DE" dirty="0" smtClean="0"/>
              <a:t>wird in Fischfleisch eingelagert.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err="1" smtClean="0"/>
              <a:t>Guten</a:t>
            </a:r>
            <a:r>
              <a:rPr lang="ru-RU" dirty="0" smtClean="0"/>
              <a:t> </a:t>
            </a:r>
            <a:r>
              <a:rPr lang="ru-RU" dirty="0" err="1" smtClean="0"/>
              <a:t>Appetit</a:t>
            </a:r>
            <a:r>
              <a:rPr lang="ru-RU" dirty="0" smtClean="0"/>
              <a:t>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 Работаем со словами.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	</a:t>
            </a:r>
          </a:p>
          <a:p>
            <a:pPr>
              <a:buNone/>
            </a:pPr>
            <a:r>
              <a:rPr lang="de-DE" b="1" dirty="0" smtClean="0"/>
              <a:t>Fische 		</a:t>
            </a:r>
            <a:r>
              <a:rPr lang="ru-RU" b="1" dirty="0" smtClean="0"/>
              <a:t>рыбы</a:t>
            </a:r>
            <a:endParaRPr lang="ru-RU" dirty="0" smtClean="0"/>
          </a:p>
          <a:p>
            <a:pPr>
              <a:buNone/>
            </a:pPr>
            <a:r>
              <a:rPr lang="de-DE" b="1" dirty="0" smtClean="0"/>
              <a:t>Fischfleisch	</a:t>
            </a:r>
            <a:r>
              <a:rPr lang="ru-RU" b="1" dirty="0" smtClean="0"/>
              <a:t>тело рыбы</a:t>
            </a:r>
            <a:endParaRPr lang="ru-RU" dirty="0" smtClean="0"/>
          </a:p>
          <a:p>
            <a:pPr>
              <a:buNone/>
            </a:pPr>
            <a:r>
              <a:rPr lang="de-DE" b="1" dirty="0" smtClean="0"/>
              <a:t>Plankton	</a:t>
            </a:r>
            <a:r>
              <a:rPr lang="ru-RU" b="1" dirty="0" smtClean="0"/>
              <a:t>планктон</a:t>
            </a:r>
            <a:endParaRPr lang="ru-RU" dirty="0" smtClean="0"/>
          </a:p>
          <a:p>
            <a:pPr>
              <a:buNone/>
            </a:pPr>
            <a:r>
              <a:rPr lang="de-DE" b="1" dirty="0" smtClean="0"/>
              <a:t>Mikroplastik	</a:t>
            </a:r>
            <a:r>
              <a:rPr lang="ru-RU" b="1" dirty="0" err="1" smtClean="0"/>
              <a:t>микропластик</a:t>
            </a:r>
            <a:r>
              <a:rPr lang="ru-RU" b="1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de-DE" b="1" dirty="0" smtClean="0"/>
              <a:t>Flüsse 		</a:t>
            </a:r>
            <a:r>
              <a:rPr lang="ru-RU" b="1" dirty="0" smtClean="0"/>
              <a:t>реки</a:t>
            </a:r>
            <a:endParaRPr lang="ru-RU" dirty="0" smtClean="0"/>
          </a:p>
          <a:p>
            <a:pPr>
              <a:buNone/>
            </a:pPr>
            <a:r>
              <a:rPr lang="de-DE" b="1" dirty="0" smtClean="0"/>
              <a:t>Meere 		</a:t>
            </a:r>
            <a:r>
              <a:rPr lang="ru-RU" b="1" dirty="0" smtClean="0"/>
              <a:t>моря</a:t>
            </a:r>
            <a:endParaRPr lang="ru-RU" dirty="0" smtClean="0"/>
          </a:p>
          <a:p>
            <a:pPr>
              <a:buNone/>
            </a:pPr>
            <a:r>
              <a:rPr lang="de-DE" b="1" dirty="0" smtClean="0"/>
              <a:t>Guten Appetit!			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Приятного аппетита</a:t>
            </a:r>
            <a:r>
              <a:rPr lang="de-DE" b="1" dirty="0" smtClean="0"/>
              <a:t>!</a:t>
            </a:r>
            <a:endParaRPr lang="ru-RU" dirty="0" smtClean="0"/>
          </a:p>
          <a:p>
            <a:pPr>
              <a:buNone/>
            </a:pPr>
            <a:r>
              <a:rPr lang="de-DE" b="1" dirty="0" smtClean="0"/>
              <a:t>Nahrungskette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пищевая цепочка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Р</a:t>
            </a:r>
            <a:r>
              <a:rPr lang="de-DE" b="1" dirty="0" err="1" smtClean="0"/>
              <a:t>lastik</a:t>
            </a:r>
            <a:r>
              <a:rPr lang="ru-RU" b="1" dirty="0" smtClean="0"/>
              <a:t>           пластик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>
              <a:buNone/>
            </a:pPr>
            <a:r>
              <a:rPr lang="ru-RU" dirty="0" smtClean="0"/>
              <a:t>3. Находим </a:t>
            </a:r>
            <a:r>
              <a:rPr lang="ru-RU" dirty="0" smtClean="0"/>
              <a:t>эти слова в тексте. Выделяем. Упоминаем, что ВСЕ существительные в немецком языке пишутся с заглавной буквы.</a:t>
            </a:r>
          </a:p>
          <a:p>
            <a:pPr>
              <a:buNone/>
            </a:pPr>
            <a:r>
              <a:rPr lang="ru-RU" b="1" dirty="0" smtClean="0"/>
              <a:t>	</a:t>
            </a:r>
            <a:r>
              <a:rPr lang="de-DE" b="1" dirty="0" smtClean="0"/>
              <a:t>Wie </a:t>
            </a:r>
            <a:r>
              <a:rPr lang="de-DE" b="1" dirty="0" smtClean="0"/>
              <a:t>gelangt </a:t>
            </a:r>
            <a:r>
              <a:rPr lang="de-DE" b="1" dirty="0" smtClean="0">
                <a:solidFill>
                  <a:srgbClr val="FF0000"/>
                </a:solidFill>
              </a:rPr>
              <a:t>Plastik</a:t>
            </a:r>
            <a:r>
              <a:rPr lang="de-DE" b="1" dirty="0" smtClean="0"/>
              <a:t> in unsere </a:t>
            </a:r>
            <a:r>
              <a:rPr lang="de-DE" b="1" dirty="0" smtClean="0">
                <a:solidFill>
                  <a:srgbClr val="FF0000"/>
                </a:solidFill>
              </a:rPr>
              <a:t>Nahrungskette</a:t>
            </a:r>
            <a:r>
              <a:rPr lang="de-DE" b="1" dirty="0" smtClean="0"/>
              <a:t>?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	</a:t>
            </a:r>
            <a:r>
              <a:rPr lang="de-DE" b="1" dirty="0" smtClean="0">
                <a:solidFill>
                  <a:srgbClr val="FF0000"/>
                </a:solidFill>
              </a:rPr>
              <a:t>Fische</a:t>
            </a:r>
            <a:r>
              <a:rPr lang="de-DE" b="1" dirty="0" smtClean="0"/>
              <a:t> </a:t>
            </a:r>
            <a:r>
              <a:rPr lang="de-DE" b="1" dirty="0" smtClean="0"/>
              <a:t>ernähren sich von </a:t>
            </a:r>
            <a:r>
              <a:rPr lang="de-DE" b="1" dirty="0" smtClean="0">
                <a:solidFill>
                  <a:srgbClr val="FF0000"/>
                </a:solidFill>
              </a:rPr>
              <a:t>Plankton</a:t>
            </a:r>
            <a:r>
              <a:rPr lang="de-DE" b="1" dirty="0" smtClean="0"/>
              <a:t>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	</a:t>
            </a:r>
            <a:r>
              <a:rPr lang="de-DE" b="1" dirty="0" smtClean="0">
                <a:solidFill>
                  <a:srgbClr val="FF0000"/>
                </a:solidFill>
              </a:rPr>
              <a:t>Mikroplastik</a:t>
            </a:r>
            <a:r>
              <a:rPr lang="de-DE" b="1" dirty="0" smtClean="0"/>
              <a:t> </a:t>
            </a:r>
            <a:r>
              <a:rPr lang="de-DE" b="1" dirty="0" smtClean="0"/>
              <a:t>gelangt in </a:t>
            </a:r>
            <a:r>
              <a:rPr lang="de-DE" b="1" dirty="0" smtClean="0">
                <a:solidFill>
                  <a:srgbClr val="FF0000"/>
                </a:solidFill>
              </a:rPr>
              <a:t>Flüsse</a:t>
            </a:r>
            <a:r>
              <a:rPr lang="de-DE" b="1" dirty="0" smtClean="0"/>
              <a:t> und </a:t>
            </a:r>
            <a:r>
              <a:rPr lang="de-DE" b="1" dirty="0" smtClean="0">
                <a:solidFill>
                  <a:srgbClr val="FF0000"/>
                </a:solidFill>
              </a:rPr>
              <a:t>Meere</a:t>
            </a:r>
            <a:r>
              <a:rPr lang="de-DE" b="1" dirty="0" smtClean="0"/>
              <a:t> und wird von </a:t>
            </a:r>
            <a:r>
              <a:rPr lang="de-DE" b="1" dirty="0" smtClean="0">
                <a:solidFill>
                  <a:srgbClr val="FF0000"/>
                </a:solidFill>
              </a:rPr>
              <a:t>Fischen</a:t>
            </a:r>
            <a:r>
              <a:rPr lang="de-DE" b="1" dirty="0" smtClean="0"/>
              <a:t> zusammen mit </a:t>
            </a:r>
            <a:r>
              <a:rPr lang="de-DE" b="1" dirty="0" smtClean="0">
                <a:solidFill>
                  <a:srgbClr val="FF0000"/>
                </a:solidFill>
              </a:rPr>
              <a:t>Plankton</a:t>
            </a:r>
            <a:r>
              <a:rPr lang="de-DE" b="1" dirty="0" smtClean="0"/>
              <a:t> aufgenommen.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	</a:t>
            </a:r>
            <a:r>
              <a:rPr lang="de-DE" b="1" dirty="0" smtClean="0">
                <a:solidFill>
                  <a:srgbClr val="FF0000"/>
                </a:solidFill>
              </a:rPr>
              <a:t>Mikroplastik</a:t>
            </a:r>
            <a:r>
              <a:rPr lang="de-DE" b="1" dirty="0" smtClean="0"/>
              <a:t> </a:t>
            </a:r>
            <a:r>
              <a:rPr lang="de-DE" b="1" dirty="0" smtClean="0"/>
              <a:t>wird in </a:t>
            </a:r>
            <a:r>
              <a:rPr lang="de-DE" b="1" dirty="0" smtClean="0">
                <a:solidFill>
                  <a:srgbClr val="FF0000"/>
                </a:solidFill>
              </a:rPr>
              <a:t>Fischfleisch</a:t>
            </a:r>
            <a:r>
              <a:rPr lang="de-DE" b="1" dirty="0" smtClean="0"/>
              <a:t> eingelagert.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	</a:t>
            </a:r>
            <a:r>
              <a:rPr lang="de-DE" b="1" dirty="0" smtClean="0">
                <a:solidFill>
                  <a:srgbClr val="FF0000"/>
                </a:solidFill>
              </a:rPr>
              <a:t>Guten </a:t>
            </a:r>
            <a:r>
              <a:rPr lang="de-DE" b="1" dirty="0" smtClean="0">
                <a:solidFill>
                  <a:srgbClr val="FF0000"/>
                </a:solidFill>
              </a:rPr>
              <a:t>Appetit!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de-DE" b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dirty="0" smtClean="0"/>
              <a:t>	</a:t>
            </a:r>
            <a:r>
              <a:rPr lang="ru-RU" dirty="0" smtClean="0"/>
              <a:t>4. Пытаемся предположить, о чём текст.</a:t>
            </a:r>
            <a:br>
              <a:rPr lang="ru-RU" dirty="0" smtClean="0"/>
            </a:br>
            <a:r>
              <a:rPr lang="ru-RU" dirty="0" smtClean="0"/>
              <a:t>5</a:t>
            </a:r>
            <a:r>
              <a:rPr lang="ru-RU" dirty="0" smtClean="0"/>
              <a:t>. Смотрим видео.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Wie gelangt Plastik in unsere Nahrungskette?</a:t>
            </a:r>
            <a:endParaRPr lang="ru-RU" dirty="0"/>
          </a:p>
        </p:txBody>
      </p:sp>
      <p:pic>
        <p:nvPicPr>
          <p:cNvPr id="4" name="Wie_gelangt_Plastik_in_unsere_Nahrungskette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048000" y="3268663"/>
            <a:ext cx="30480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None/>
            </a:pPr>
            <a:r>
              <a:rPr lang="ru-RU" dirty="0" smtClean="0"/>
              <a:t>	</a:t>
            </a:r>
            <a:r>
              <a:rPr lang="ru-RU" dirty="0" smtClean="0"/>
              <a:t>6. Читаем </a:t>
            </a:r>
            <a:r>
              <a:rPr lang="ru-RU" dirty="0" smtClean="0"/>
              <a:t>вместе текст. Переводим его. Дети говорят то, что знают и то, о чём догадываются. Я помогаю</a:t>
            </a:r>
            <a:r>
              <a:rPr lang="ru-RU" dirty="0" smtClean="0"/>
              <a:t>.</a:t>
            </a:r>
          </a:p>
          <a:p>
            <a:pPr lvl="0">
              <a:buNone/>
            </a:pPr>
            <a:r>
              <a:rPr lang="ru-RU" dirty="0" smtClean="0"/>
              <a:t>	</a:t>
            </a:r>
          </a:p>
          <a:p>
            <a:pPr lvl="0">
              <a:buNone/>
            </a:pPr>
            <a:r>
              <a:rPr lang="ru-RU" dirty="0" smtClean="0"/>
              <a:t>	7. Списываем </a:t>
            </a:r>
            <a:r>
              <a:rPr lang="ru-RU" dirty="0" smtClean="0"/>
              <a:t>текст в тетрадь письменными буквами с образца (не очень красивым почерком, чтобы не пугать </a:t>
            </a:r>
            <a:r>
              <a:rPr lang="ru-RU" dirty="0" smtClean="0"/>
              <a:t>детей, ибо они отказываются списывать каллиграфически красивые буквы, боясь, что у них не получится</a:t>
            </a:r>
            <a:r>
              <a:rPr lang="ru-RU" dirty="0" smtClean="0">
                <a:sym typeface="Wingdings"/>
              </a:rPr>
              <a:t></a:t>
            </a:r>
            <a:r>
              <a:rPr lang="ru-RU" dirty="0" smtClean="0"/>
              <a:t>).	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de-DE" dirty="0" smtClean="0"/>
              <a:t>Wie </a:t>
            </a:r>
            <a:r>
              <a:rPr lang="de-DE" dirty="0" smtClean="0"/>
              <a:t>gelangt </a:t>
            </a:r>
            <a:r>
              <a:rPr lang="de-DE" dirty="0" smtClean="0">
                <a:solidFill>
                  <a:srgbClr val="FF0000"/>
                </a:solidFill>
              </a:rPr>
              <a:t>Plastik</a:t>
            </a:r>
            <a:r>
              <a:rPr lang="de-DE" dirty="0" smtClean="0"/>
              <a:t> in unsere </a:t>
            </a:r>
            <a:r>
              <a:rPr lang="de-DE" dirty="0" smtClean="0">
                <a:solidFill>
                  <a:srgbClr val="00B050"/>
                </a:solidFill>
              </a:rPr>
              <a:t>Nahrungskette</a:t>
            </a:r>
            <a:r>
              <a:rPr lang="de-DE" dirty="0" smtClean="0"/>
              <a:t>?</a:t>
            </a:r>
            <a:endParaRPr lang="ru-RU" dirty="0" smtClean="0"/>
          </a:p>
          <a:p>
            <a:pPr>
              <a:buNone/>
            </a:pPr>
            <a:r>
              <a:rPr lang="de-DE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de-DE" dirty="0" smtClean="0">
                <a:solidFill>
                  <a:srgbClr val="00B050"/>
                </a:solidFill>
              </a:rPr>
              <a:t>Fische</a:t>
            </a:r>
            <a:r>
              <a:rPr lang="de-DE" dirty="0" smtClean="0"/>
              <a:t> </a:t>
            </a:r>
            <a:r>
              <a:rPr lang="de-DE" dirty="0" smtClean="0"/>
              <a:t>ernähren sich von </a:t>
            </a:r>
            <a:r>
              <a:rPr lang="de-DE" dirty="0" smtClean="0">
                <a:solidFill>
                  <a:srgbClr val="00B050"/>
                </a:solidFill>
              </a:rPr>
              <a:t>Plankton</a:t>
            </a:r>
            <a:r>
              <a:rPr lang="de-DE" dirty="0" smtClean="0"/>
              <a:t>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de-DE" dirty="0" smtClean="0">
                <a:solidFill>
                  <a:srgbClr val="FF0000"/>
                </a:solidFill>
              </a:rPr>
              <a:t>Mikroplastik</a:t>
            </a:r>
            <a:r>
              <a:rPr lang="de-DE" dirty="0" smtClean="0"/>
              <a:t> </a:t>
            </a:r>
            <a:r>
              <a:rPr lang="de-DE" dirty="0" smtClean="0"/>
              <a:t>gelangt in </a:t>
            </a:r>
            <a:r>
              <a:rPr lang="de-DE" dirty="0" smtClean="0">
                <a:solidFill>
                  <a:srgbClr val="00B0F0"/>
                </a:solidFill>
              </a:rPr>
              <a:t>Flüsse</a:t>
            </a:r>
            <a:r>
              <a:rPr lang="de-DE" dirty="0" smtClean="0"/>
              <a:t> und </a:t>
            </a:r>
            <a:r>
              <a:rPr lang="de-DE" dirty="0" smtClean="0">
                <a:solidFill>
                  <a:srgbClr val="00B0F0"/>
                </a:solidFill>
              </a:rPr>
              <a:t>Meere</a:t>
            </a:r>
            <a:r>
              <a:rPr lang="de-DE" dirty="0" smtClean="0"/>
              <a:t> und wird von </a:t>
            </a:r>
            <a:r>
              <a:rPr lang="de-DE" dirty="0" smtClean="0">
                <a:solidFill>
                  <a:srgbClr val="00B050"/>
                </a:solidFill>
              </a:rPr>
              <a:t>Fischen</a:t>
            </a:r>
            <a:r>
              <a:rPr lang="de-DE" dirty="0" smtClean="0"/>
              <a:t> zusammen mit </a:t>
            </a:r>
            <a:r>
              <a:rPr lang="de-DE" dirty="0" smtClean="0">
                <a:solidFill>
                  <a:srgbClr val="00B050"/>
                </a:solidFill>
              </a:rPr>
              <a:t>Plankton </a:t>
            </a:r>
            <a:r>
              <a:rPr lang="de-DE" dirty="0" smtClean="0"/>
              <a:t>aufgenommen.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de-DE" dirty="0" smtClean="0">
                <a:solidFill>
                  <a:srgbClr val="FF0000"/>
                </a:solidFill>
              </a:rPr>
              <a:t>Mikroplastik</a:t>
            </a:r>
            <a:r>
              <a:rPr lang="de-DE" dirty="0" smtClean="0"/>
              <a:t> </a:t>
            </a:r>
            <a:r>
              <a:rPr lang="de-DE" dirty="0" smtClean="0"/>
              <a:t>wird in </a:t>
            </a:r>
            <a:r>
              <a:rPr lang="de-DE" dirty="0" smtClean="0">
                <a:solidFill>
                  <a:srgbClr val="00B050"/>
                </a:solidFill>
              </a:rPr>
              <a:t>Fischfleisch</a:t>
            </a:r>
            <a:r>
              <a:rPr lang="de-DE" dirty="0" smtClean="0"/>
              <a:t> eingelagert.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i="1" dirty="0" smtClean="0"/>
              <a:t>	</a:t>
            </a:r>
            <a:r>
              <a:rPr lang="de-DE" i="1" dirty="0" smtClean="0">
                <a:solidFill>
                  <a:srgbClr val="7030A0"/>
                </a:solidFill>
              </a:rPr>
              <a:t>Guten </a:t>
            </a:r>
            <a:r>
              <a:rPr lang="de-DE" i="1" dirty="0" smtClean="0">
                <a:solidFill>
                  <a:srgbClr val="7030A0"/>
                </a:solidFill>
              </a:rPr>
              <a:t>Appetit!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de-DE" dirty="0" smtClean="0">
                <a:latin typeface="Segoe Script" pitchFamily="34" charset="0"/>
                <a:cs typeface="MV Boli" pitchFamily="2" charset="0"/>
              </a:rPr>
              <a:t>Wie </a:t>
            </a:r>
            <a:r>
              <a:rPr lang="de-DE" dirty="0" smtClean="0">
                <a:latin typeface="Segoe Script" pitchFamily="34" charset="0"/>
                <a:cs typeface="MV Boli" pitchFamily="2" charset="0"/>
              </a:rPr>
              <a:t>gelangt Plastik in unsere Nahrungskette?</a:t>
            </a:r>
            <a:endParaRPr lang="ru-RU" dirty="0" smtClean="0">
              <a:latin typeface="Segoe Script" pitchFamily="34" charset="0"/>
              <a:cs typeface="MV Boli" pitchFamily="2" charset="0"/>
            </a:endParaRPr>
          </a:p>
          <a:p>
            <a:pPr>
              <a:buNone/>
            </a:pPr>
            <a:r>
              <a:rPr lang="ru-RU" dirty="0" smtClean="0">
                <a:latin typeface="Segoe Script" pitchFamily="34" charset="0"/>
                <a:cs typeface="MV Boli" pitchFamily="2" charset="0"/>
              </a:rPr>
              <a:t> </a:t>
            </a:r>
          </a:p>
          <a:p>
            <a:pPr>
              <a:buNone/>
            </a:pPr>
            <a:r>
              <a:rPr lang="ru-RU" dirty="0" smtClean="0">
                <a:latin typeface="Segoe Script" pitchFamily="34" charset="0"/>
                <a:cs typeface="MV Boli" pitchFamily="2" charset="0"/>
              </a:rPr>
              <a:t>	</a:t>
            </a:r>
            <a:r>
              <a:rPr lang="de-DE" dirty="0" smtClean="0">
                <a:latin typeface="Segoe Script" pitchFamily="34" charset="0"/>
                <a:cs typeface="MV Boli" pitchFamily="2" charset="0"/>
              </a:rPr>
              <a:t>Fische </a:t>
            </a:r>
            <a:r>
              <a:rPr lang="de-DE" dirty="0" smtClean="0">
                <a:latin typeface="Segoe Script" pitchFamily="34" charset="0"/>
                <a:cs typeface="MV Boli" pitchFamily="2" charset="0"/>
              </a:rPr>
              <a:t>ernähren sich von Plankton.</a:t>
            </a:r>
            <a:endParaRPr lang="ru-RU" dirty="0" smtClean="0">
              <a:latin typeface="Segoe Script" pitchFamily="34" charset="0"/>
              <a:cs typeface="MV Boli" pitchFamily="2" charset="0"/>
            </a:endParaRPr>
          </a:p>
          <a:p>
            <a:pPr>
              <a:buNone/>
            </a:pPr>
            <a:r>
              <a:rPr lang="ru-RU" dirty="0" smtClean="0">
                <a:latin typeface="Segoe Script" pitchFamily="34" charset="0"/>
                <a:cs typeface="MV Boli" pitchFamily="2" charset="0"/>
              </a:rPr>
              <a:t>	</a:t>
            </a:r>
            <a:r>
              <a:rPr lang="de-DE" dirty="0" smtClean="0">
                <a:latin typeface="Segoe Script" pitchFamily="34" charset="0"/>
                <a:cs typeface="MV Boli" pitchFamily="2" charset="0"/>
              </a:rPr>
              <a:t>Mikroplastik </a:t>
            </a:r>
            <a:r>
              <a:rPr lang="de-DE" dirty="0" smtClean="0">
                <a:latin typeface="Segoe Script" pitchFamily="34" charset="0"/>
                <a:cs typeface="MV Boli" pitchFamily="2" charset="0"/>
              </a:rPr>
              <a:t>gelangt in Flüsse und Meere und wird von Fischen zusammen mit Plankton aufgenommen.</a:t>
            </a:r>
            <a:endParaRPr lang="ru-RU" dirty="0" smtClean="0">
              <a:latin typeface="Segoe Script" pitchFamily="34" charset="0"/>
              <a:cs typeface="MV Boli" pitchFamily="2" charset="0"/>
            </a:endParaRPr>
          </a:p>
          <a:p>
            <a:pPr>
              <a:buNone/>
            </a:pPr>
            <a:r>
              <a:rPr lang="ru-RU" dirty="0" smtClean="0">
                <a:latin typeface="Segoe Script" pitchFamily="34" charset="0"/>
                <a:cs typeface="MV Boli" pitchFamily="2" charset="0"/>
              </a:rPr>
              <a:t>	</a:t>
            </a:r>
            <a:r>
              <a:rPr lang="de-DE" dirty="0" smtClean="0">
                <a:latin typeface="Segoe Script" pitchFamily="34" charset="0"/>
                <a:cs typeface="MV Boli" pitchFamily="2" charset="0"/>
              </a:rPr>
              <a:t>Mikroplastik </a:t>
            </a:r>
            <a:r>
              <a:rPr lang="de-DE" dirty="0" smtClean="0">
                <a:latin typeface="Segoe Script" pitchFamily="34" charset="0"/>
                <a:cs typeface="MV Boli" pitchFamily="2" charset="0"/>
              </a:rPr>
              <a:t>wird in Fischfleisch eingelagert.</a:t>
            </a:r>
            <a:endParaRPr lang="ru-RU" dirty="0" smtClean="0">
              <a:latin typeface="Segoe Script" pitchFamily="34" charset="0"/>
              <a:cs typeface="MV Boli" pitchFamily="2" charset="0"/>
            </a:endParaRPr>
          </a:p>
          <a:p>
            <a:pPr>
              <a:buNone/>
            </a:pPr>
            <a:r>
              <a:rPr lang="ru-RU" dirty="0" smtClean="0">
                <a:latin typeface="Segoe Script" pitchFamily="34" charset="0"/>
                <a:cs typeface="MV Boli" pitchFamily="2" charset="0"/>
              </a:rPr>
              <a:t>	</a:t>
            </a:r>
            <a:r>
              <a:rPr lang="de-DE" dirty="0" smtClean="0">
                <a:latin typeface="Segoe Script" pitchFamily="34" charset="0"/>
                <a:cs typeface="MV Boli" pitchFamily="2" charset="0"/>
              </a:rPr>
              <a:t>Guten </a:t>
            </a:r>
            <a:r>
              <a:rPr lang="de-DE" dirty="0" smtClean="0">
                <a:latin typeface="Segoe Script" pitchFamily="34" charset="0"/>
                <a:cs typeface="MV Boli" pitchFamily="2" charset="0"/>
              </a:rPr>
              <a:t>Appetit!</a:t>
            </a:r>
            <a:endParaRPr lang="ru-RU" dirty="0">
              <a:latin typeface="Segoe Script" pitchFamily="34" charset="0"/>
              <a:cs typeface="MV Boli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dirty="0" smtClean="0"/>
              <a:t>	8. Читаем </a:t>
            </a:r>
            <a:r>
              <a:rPr lang="ru-RU" dirty="0" smtClean="0"/>
              <a:t>вслух хором по-немецки.</a:t>
            </a:r>
          </a:p>
          <a:p>
            <a:pPr lvl="0">
              <a:buNone/>
            </a:pPr>
            <a:r>
              <a:rPr lang="ru-RU" dirty="0" smtClean="0"/>
              <a:t>	9. Задание</a:t>
            </a:r>
            <a:r>
              <a:rPr lang="ru-RU" dirty="0" smtClean="0"/>
              <a:t>: нарисовать картинку к тексту и подписать те предметы, которые можем.</a:t>
            </a:r>
          </a:p>
          <a:p>
            <a:pPr lvl="0">
              <a:buNone/>
            </a:pPr>
            <a:r>
              <a:rPr lang="ru-RU" dirty="0" smtClean="0"/>
              <a:t>	10. Контроль </a:t>
            </a:r>
            <a:r>
              <a:rPr lang="ru-RU" dirty="0" smtClean="0"/>
              <a:t>задания – «аукцион». У кого больше правильных слов, тот и получит приз.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Профессиональные навыки учителей иностранного языка должны быть направлены не только на удовлетворение базовых потребностей, обучающихся с ОВЗ, но и на укрепление мотивации таких учеников с помощью следующих методических принципов:</a:t>
            </a:r>
          </a:p>
          <a:p>
            <a:pPr lvl="0"/>
            <a:r>
              <a:rPr lang="ru-RU" dirty="0" smtClean="0"/>
              <a:t>Обеспечение подвижной деятельности детей.</a:t>
            </a:r>
          </a:p>
          <a:p>
            <a:pPr lvl="0"/>
            <a:r>
              <a:rPr lang="ru-RU" dirty="0" smtClean="0"/>
              <a:t>Частая смена видов деятельности.</a:t>
            </a:r>
          </a:p>
          <a:p>
            <a:pPr lvl="0"/>
            <a:r>
              <a:rPr lang="ru-RU" dirty="0" smtClean="0"/>
              <a:t>Погружение в иноязычную среду.</a:t>
            </a:r>
          </a:p>
          <a:p>
            <a:pPr lvl="0"/>
            <a:r>
              <a:rPr lang="ru-RU" dirty="0" smtClean="0"/>
              <a:t>Многократное </a:t>
            </a:r>
            <a:r>
              <a:rPr lang="ru-RU" dirty="0" err="1" smtClean="0"/>
              <a:t>аудирование</a:t>
            </a:r>
            <a:r>
              <a:rPr lang="ru-RU" dirty="0" smtClean="0"/>
              <a:t> вводимых лексических структур.</a:t>
            </a:r>
          </a:p>
          <a:p>
            <a:pPr lvl="0"/>
            <a:r>
              <a:rPr lang="ru-RU" dirty="0" smtClean="0"/>
              <a:t>Преемственность и постоянное повторение учебного материала.</a:t>
            </a:r>
          </a:p>
          <a:p>
            <a:pPr lvl="0"/>
            <a:r>
              <a:rPr lang="ru-RU" dirty="0" smtClean="0"/>
              <a:t>Общее развитие ребенка посредством иностранного языка, раскрытие его способностей.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Зачастую </a:t>
            </a:r>
            <a:r>
              <a:rPr lang="ru-RU" dirty="0" smtClean="0"/>
              <a:t>учителя сталкиваются с такой проблемой «особенных детей» как нежелание учиться, равнодушие к окружающему миру, инертность и пассивность. </a:t>
            </a:r>
          </a:p>
          <a:p>
            <a:r>
              <a:rPr lang="ru-RU" i="1" dirty="0" smtClean="0"/>
              <a:t>Иностранный язык расширяет кругозор учащихся и их творческие</a:t>
            </a:r>
            <a:br>
              <a:rPr lang="ru-RU" i="1" dirty="0" smtClean="0"/>
            </a:br>
            <a:r>
              <a:rPr lang="ru-RU" i="1" dirty="0" smtClean="0"/>
              <a:t>возможности. </a:t>
            </a:r>
            <a:endParaRPr lang="ru-RU" dirty="0" smtClean="0"/>
          </a:p>
          <a:p>
            <a:r>
              <a:rPr lang="ru-RU" dirty="0" smtClean="0"/>
              <a:t>Успех процесса обучения детей с ОВЗ напрямую зависит от профессионализма учителя, его желания добиться прогресса в усвоении учеником знаний и настойчивости в достижении цели.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017-017-Spasibo-za-vnimani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89100" y="2249488"/>
            <a:ext cx="5765800" cy="43243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Перед учителями школы, и, в частности, перед учителями иностранного языка, возникает ряд вопросов: </a:t>
            </a:r>
          </a:p>
          <a:p>
            <a:pPr lvl="0"/>
            <a:r>
              <a:rPr lang="ru-RU" dirty="0" smtClean="0"/>
              <a:t>Можно ли «особенных» детей обучить иностранному языку? </a:t>
            </a:r>
          </a:p>
          <a:p>
            <a:pPr lvl="0"/>
            <a:r>
              <a:rPr lang="ru-RU" dirty="0" smtClean="0"/>
              <a:t>Как и чему учить таких детей? </a:t>
            </a:r>
          </a:p>
          <a:p>
            <a:pPr lvl="0"/>
            <a:r>
              <a:rPr lang="ru-RU" dirty="0" smtClean="0"/>
              <a:t>Стоит ли им вообще изучать иностранный язык?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i="1" dirty="0" smtClean="0"/>
              <a:t>Работая с такими детьми, я пришла к убеждению, что обучить их иностранному языку возможно, но целью обучения при этом должно быть не столько практическое овладение языком, сколько общее развитие ребёнка, развитие его мышления, памяти, речи, активизация познавательной деятельности</a:t>
            </a:r>
            <a:r>
              <a:rPr lang="ru-RU" i="1" dirty="0" smtClean="0"/>
              <a:t>.</a:t>
            </a:r>
          </a:p>
          <a:p>
            <a:r>
              <a:rPr lang="ru-RU" dirty="0" smtClean="0"/>
              <a:t>Практическое же овладение языком (на определённом уровне) становится средством решения этих задач.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Следовательно, необходимо сократить объём лексических единиц для запоминания и активного применения, часть грамматических явлений вынести только на ознакомление, то есть сделать учебный материал более доступным и дать возможность ребёнку поверить в свои силы.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Для предупреждения утомляемости детей при планировании уроков важно избегать однообразия в учебной деятельности. Для выполнения задания следует задействовать все органы чувств: зрение, слух, речь, а также использовать движения (мимика, жесты, и т. д.). Учитель должен стараться особенно на начальном этапе обучения иностранному языку развивать воображение учащихся, используя различные приёмы: </a:t>
            </a:r>
            <a:r>
              <a:rPr lang="ru-RU" i="1" dirty="0" smtClean="0"/>
              <a:t>недосказанность, ролевые игры, перестановку логической последовательности событий, визуализацию, яркую или забавную наглядность, применение музыки и т. д.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Эффективным приёмом усвоения нового материала является визуализация (картинки, схемы, условные обозначения, видео, компьютерные презентации). </a:t>
            </a:r>
            <a:endParaRPr lang="ru-RU" dirty="0" smtClean="0"/>
          </a:p>
          <a:p>
            <a:r>
              <a:rPr lang="ru-RU" dirty="0" smtClean="0"/>
              <a:t>Полезно начать урок с вопросов о настроении. Ответить дети могут с помощью схем на дисплее или на доске.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Какое у тебя сегодня настроение?</a:t>
            </a:r>
            <a:endParaRPr lang="ru-RU" dirty="0"/>
          </a:p>
        </p:txBody>
      </p:sp>
      <p:pic>
        <p:nvPicPr>
          <p:cNvPr id="1026" name="Picture 2" descr="C:\Users\Svetlana\Desktop\консилиум 25.02.22\sFk5sxmERb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630663" y="2249488"/>
            <a:ext cx="5882674" cy="4324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99</TotalTime>
  <Words>710</Words>
  <Application>Microsoft Office PowerPoint</Application>
  <PresentationFormat>Экран (4:3)</PresentationFormat>
  <Paragraphs>154</Paragraphs>
  <Slides>31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Городская</vt:lpstr>
      <vt:lpstr>С. Г. Потёмина.   МОУ Семибратовская  СОШ.   Методы и приёмы обучения детей с ОВЗ иностранному языку.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Какое у тебя сегодня настроение?</vt:lpstr>
      <vt:lpstr>Как у тебя дела?</vt:lpstr>
      <vt:lpstr>Слайд 11</vt:lpstr>
      <vt:lpstr>Ещё лучше, если это можно спеть!</vt:lpstr>
      <vt:lpstr>Слайд 13</vt:lpstr>
      <vt:lpstr>Слайд 14</vt:lpstr>
      <vt:lpstr>Слайд 15</vt:lpstr>
      <vt:lpstr>Например: </vt:lpstr>
      <vt:lpstr>Слайд 17</vt:lpstr>
      <vt:lpstr>Слайд 18</vt:lpstr>
      <vt:lpstr>Задача учителя – создать ситуацию успеха.</vt:lpstr>
      <vt:lpstr>Слайд 20</vt:lpstr>
      <vt:lpstr>Слайд 21</vt:lpstr>
      <vt:lpstr>2. Работаем со словами.</vt:lpstr>
      <vt:lpstr>Слайд 23</vt:lpstr>
      <vt:lpstr>Слайд 24</vt:lpstr>
      <vt:lpstr>Wie gelangt Plastik in unsere Nahrungskette?</vt:lpstr>
      <vt:lpstr>Слайд 26</vt:lpstr>
      <vt:lpstr>Слайд 27</vt:lpstr>
      <vt:lpstr>Слайд 28</vt:lpstr>
      <vt:lpstr>Слайд 29</vt:lpstr>
      <vt:lpstr>Слайд 30</vt:lpstr>
      <vt:lpstr>Слайд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С. Г. Потёмина.   МОУ Семибратовская  СОШ.   Методы и приёмы обучения детей с ОВЗ иностранному языку.  Консилиум. 25.02.2022</dc:title>
  <dc:creator>Светлана Георгиевна</dc:creator>
  <cp:lastModifiedBy>Светлана Георгиевна</cp:lastModifiedBy>
  <cp:revision>11</cp:revision>
  <dcterms:created xsi:type="dcterms:W3CDTF">2022-03-04T08:58:47Z</dcterms:created>
  <dcterms:modified xsi:type="dcterms:W3CDTF">2022-03-04T11:11:10Z</dcterms:modified>
</cp:coreProperties>
</file>