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57" r:id="rId4"/>
    <p:sldId id="260" r:id="rId5"/>
    <p:sldId id="261" r:id="rId6"/>
    <p:sldId id="262" r:id="rId7"/>
    <p:sldId id="263" r:id="rId8"/>
    <p:sldId id="270" r:id="rId9"/>
    <p:sldId id="264" r:id="rId10"/>
    <p:sldId id="265" r:id="rId11"/>
    <p:sldId id="266" r:id="rId12"/>
    <p:sldId id="268" r:id="rId13"/>
    <p:sldId id="269" r:id="rId14"/>
    <p:sldId id="259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E60B-3A91-427E-90FC-4CAAF54267A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592-BB52-48E0-BE5B-8CBA13C4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98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E60B-3A91-427E-90FC-4CAAF54267A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592-BB52-48E0-BE5B-8CBA13C4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0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E60B-3A91-427E-90FC-4CAAF54267A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592-BB52-48E0-BE5B-8CBA13C4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4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E60B-3A91-427E-90FC-4CAAF54267A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592-BB52-48E0-BE5B-8CBA13C4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63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E60B-3A91-427E-90FC-4CAAF54267A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592-BB52-48E0-BE5B-8CBA13C4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27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E60B-3A91-427E-90FC-4CAAF54267A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592-BB52-48E0-BE5B-8CBA13C4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9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E60B-3A91-427E-90FC-4CAAF54267A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592-BB52-48E0-BE5B-8CBA13C4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9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E60B-3A91-427E-90FC-4CAAF54267A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592-BB52-48E0-BE5B-8CBA13C4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40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E60B-3A91-427E-90FC-4CAAF54267A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592-BB52-48E0-BE5B-8CBA13C4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10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E60B-3A91-427E-90FC-4CAAF54267A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592-BB52-48E0-BE5B-8CBA13C4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0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E60B-3A91-427E-90FC-4CAAF54267A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592-BB52-48E0-BE5B-8CBA13C4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18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E60B-3A91-427E-90FC-4CAAF54267A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F5592-BB52-48E0-BE5B-8CBA13C4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9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34181"/>
            <a:ext cx="9144000" cy="287578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ЛОГОПЕДИЧЕСКОЕ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ОВЗ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(документация)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9433" y="3864078"/>
            <a:ext cx="11002296" cy="2123768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Автор: учитель-логопед,</a:t>
            </a:r>
          </a:p>
          <a:p>
            <a:pPr algn="r"/>
            <a:r>
              <a:rPr lang="ru-RU" dirty="0" smtClean="0"/>
              <a:t>Юдина С.Н.</a:t>
            </a:r>
          </a:p>
          <a:p>
            <a:endParaRPr lang="ru-RU" dirty="0"/>
          </a:p>
          <a:p>
            <a:r>
              <a:rPr lang="ru-RU" dirty="0" smtClean="0"/>
              <a:t>МОУ </a:t>
            </a:r>
            <a:r>
              <a:rPr lang="ru-RU" dirty="0" err="1" smtClean="0"/>
              <a:t>Семибратовская</a:t>
            </a:r>
            <a:r>
              <a:rPr lang="ru-RU" dirty="0" smtClean="0"/>
              <a:t> СОШ</a:t>
            </a:r>
          </a:p>
          <a:p>
            <a:r>
              <a:rPr lang="ru-RU" dirty="0" smtClean="0"/>
              <a:t>2022 г.            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73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02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Обследование устной и письменной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929" y="855406"/>
            <a:ext cx="10704871" cy="5321557"/>
          </a:xfrm>
        </p:spPr>
        <p:txBody>
          <a:bodyPr>
            <a:normAutofit/>
          </a:bodyPr>
          <a:lstStyle/>
          <a:p>
            <a:pPr algn="ctr"/>
            <a:r>
              <a:rPr lang="ru-RU" sz="2400" b="1" u="sng" dirty="0"/>
              <a:t>БЛОК 1. ИССЛЕДОВАНИЕ СОСТОЯНИЯ УСТНОЙ РЕЧИ</a:t>
            </a:r>
          </a:p>
          <a:p>
            <a:pPr marL="0" indent="0" algn="ctr">
              <a:buNone/>
            </a:pPr>
            <a:r>
              <a:rPr lang="ru-RU" sz="2400" b="1" dirty="0" smtClean="0"/>
              <a:t>СЕРИЯ </a:t>
            </a:r>
            <a:r>
              <a:rPr lang="ru-RU" sz="2400" b="1" dirty="0"/>
              <a:t>7. ИССЛЕДОВАНИЕ СОСТОЯНИЯ ФУНКЦИИ СЛОВООБРАЗОВАНИЯ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237227"/>
              </p:ext>
            </p:extLst>
          </p:nvPr>
        </p:nvGraphicFramePr>
        <p:xfrm>
          <a:off x="973392" y="1976286"/>
          <a:ext cx="10264880" cy="42006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1540">
                  <a:extLst>
                    <a:ext uri="{9D8B030D-6E8A-4147-A177-3AD203B41FA5}">
                      <a16:colId xmlns:a16="http://schemas.microsoft.com/office/drawing/2014/main" val="2052348539"/>
                    </a:ext>
                  </a:extLst>
                </a:gridCol>
                <a:gridCol w="540257">
                  <a:extLst>
                    <a:ext uri="{9D8B030D-6E8A-4147-A177-3AD203B41FA5}">
                      <a16:colId xmlns:a16="http://schemas.microsoft.com/office/drawing/2014/main" val="3678046785"/>
                    </a:ext>
                  </a:extLst>
                </a:gridCol>
                <a:gridCol w="540257">
                  <a:extLst>
                    <a:ext uri="{9D8B030D-6E8A-4147-A177-3AD203B41FA5}">
                      <a16:colId xmlns:a16="http://schemas.microsoft.com/office/drawing/2014/main" val="1082669950"/>
                    </a:ext>
                  </a:extLst>
                </a:gridCol>
                <a:gridCol w="540257">
                  <a:extLst>
                    <a:ext uri="{9D8B030D-6E8A-4147-A177-3AD203B41FA5}">
                      <a16:colId xmlns:a16="http://schemas.microsoft.com/office/drawing/2014/main" val="2027681835"/>
                    </a:ext>
                  </a:extLst>
                </a:gridCol>
                <a:gridCol w="540257">
                  <a:extLst>
                    <a:ext uri="{9D8B030D-6E8A-4147-A177-3AD203B41FA5}">
                      <a16:colId xmlns:a16="http://schemas.microsoft.com/office/drawing/2014/main" val="4073215418"/>
                    </a:ext>
                  </a:extLst>
                </a:gridCol>
                <a:gridCol w="540257">
                  <a:extLst>
                    <a:ext uri="{9D8B030D-6E8A-4147-A177-3AD203B41FA5}">
                      <a16:colId xmlns:a16="http://schemas.microsoft.com/office/drawing/2014/main" val="1031294367"/>
                    </a:ext>
                  </a:extLst>
                </a:gridCol>
                <a:gridCol w="540257">
                  <a:extLst>
                    <a:ext uri="{9D8B030D-6E8A-4147-A177-3AD203B41FA5}">
                      <a16:colId xmlns:a16="http://schemas.microsoft.com/office/drawing/2014/main" val="916294945"/>
                    </a:ext>
                  </a:extLst>
                </a:gridCol>
                <a:gridCol w="540257">
                  <a:extLst>
                    <a:ext uri="{9D8B030D-6E8A-4147-A177-3AD203B41FA5}">
                      <a16:colId xmlns:a16="http://schemas.microsoft.com/office/drawing/2014/main" val="838286452"/>
                    </a:ext>
                  </a:extLst>
                </a:gridCol>
                <a:gridCol w="540257">
                  <a:extLst>
                    <a:ext uri="{9D8B030D-6E8A-4147-A177-3AD203B41FA5}">
                      <a16:colId xmlns:a16="http://schemas.microsoft.com/office/drawing/2014/main" val="2358061228"/>
                    </a:ext>
                  </a:extLst>
                </a:gridCol>
                <a:gridCol w="2701284">
                  <a:extLst>
                    <a:ext uri="{9D8B030D-6E8A-4147-A177-3AD203B41FA5}">
                      <a16:colId xmlns:a16="http://schemas.microsoft.com/office/drawing/2014/main" val="4052360936"/>
                    </a:ext>
                  </a:extLst>
                </a:gridCol>
              </a:tblGrid>
              <a:tr h="38272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Пробы (для 1 кл/ 2 кл/ 3 кл/ 4 кл)</a:t>
                      </a:r>
                      <a:endParaRPr lang="ru-RU" sz="2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Критерии оценки (</a:t>
                      </a:r>
                      <a:r>
                        <a:rPr lang="en-US" sz="2400">
                          <a:effectLst/>
                        </a:rPr>
                        <a:t>MAX 3</a:t>
                      </a:r>
                      <a:r>
                        <a:rPr lang="ru-RU" sz="2400">
                          <a:effectLst/>
                        </a:rPr>
                        <a:t>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745851"/>
                  </a:ext>
                </a:extLst>
              </a:tr>
              <a:tr h="426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099739"/>
                  </a:ext>
                </a:extLst>
              </a:tr>
              <a:tr h="637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Образ. сущ. при помощи ум.-ласк. </a:t>
                      </a:r>
                      <a:r>
                        <a:rPr lang="ru-RU" sz="1600" dirty="0" err="1">
                          <a:effectLst/>
                        </a:rPr>
                        <a:t>суф</a:t>
                      </a:r>
                      <a:r>
                        <a:rPr lang="ru-RU" sz="1600" dirty="0">
                          <a:effectLst/>
                        </a:rPr>
                        <a:t>. (№11)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3- без ошибок;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2- одна ошибка и/ или </a:t>
                      </a:r>
                      <a:r>
                        <a:rPr lang="ru-RU" sz="1600" dirty="0" err="1">
                          <a:effectLst/>
                        </a:rPr>
                        <a:t>самокоррекция</a:t>
                      </a:r>
                      <a:r>
                        <a:rPr lang="ru-RU" sz="1600" dirty="0">
                          <a:effectLst/>
                        </a:rPr>
                        <a:t>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1- две ошибки;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0- три и более ошибок.</a:t>
                      </a:r>
                      <a:endParaRPr lang="ru-RU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806274"/>
                  </a:ext>
                </a:extLst>
              </a:tr>
              <a:tr h="637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 Образ. названий детенышей (№12)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473949"/>
                  </a:ext>
                </a:extLst>
              </a:tr>
              <a:tr h="3933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 Образ. относит. прил. (№13)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250853"/>
                  </a:ext>
                </a:extLst>
              </a:tr>
              <a:tr h="3827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 Образ. притяж. прил. (№14)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23837"/>
                  </a:ext>
                </a:extLst>
              </a:tr>
              <a:tr h="3827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 Образ. пристав. глаголов (№15)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136164"/>
                  </a:ext>
                </a:extLst>
              </a:tr>
              <a:tr h="38272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 (</a:t>
                      </a:r>
                      <a:r>
                        <a:rPr lang="en-US" sz="1600">
                          <a:effectLst/>
                        </a:rPr>
                        <a:t>max</a:t>
                      </a:r>
                      <a:r>
                        <a:rPr lang="ru-RU" sz="1600">
                          <a:effectLst/>
                        </a:rPr>
                        <a:t>=15)                   баллы</a:t>
                      </a:r>
                      <a:endParaRPr lang="ru-RU" sz="24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 = баллы: 0,15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596275"/>
                  </a:ext>
                </a:extLst>
              </a:tr>
              <a:tr h="574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963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88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52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Обследование устной и письменной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923" y="958646"/>
            <a:ext cx="10645877" cy="521831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b="1" u="sng" dirty="0"/>
              <a:t>БЛОК 1. ИССЛЕДОВАНИЕ СОСТОЯНИЯ УСТНОЙ РЕЧИ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/>
              <a:t>СЕРИЯ </a:t>
            </a:r>
            <a:r>
              <a:rPr lang="ru-RU" sz="2400" b="1" dirty="0"/>
              <a:t>8. ИССЛЕДОВАНИЕ СОСТОЯНИЯ ЛЕКСИЧЕСКОГО КОМПОНЕНТА РЕЧИ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830857"/>
              </p:ext>
            </p:extLst>
          </p:nvPr>
        </p:nvGraphicFramePr>
        <p:xfrm>
          <a:off x="1224115" y="1902539"/>
          <a:ext cx="9792927" cy="4749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504">
                  <a:extLst>
                    <a:ext uri="{9D8B030D-6E8A-4147-A177-3AD203B41FA5}">
                      <a16:colId xmlns:a16="http://schemas.microsoft.com/office/drawing/2014/main" val="3720702589"/>
                    </a:ext>
                  </a:extLst>
                </a:gridCol>
                <a:gridCol w="515417">
                  <a:extLst>
                    <a:ext uri="{9D8B030D-6E8A-4147-A177-3AD203B41FA5}">
                      <a16:colId xmlns:a16="http://schemas.microsoft.com/office/drawing/2014/main" val="927066570"/>
                    </a:ext>
                  </a:extLst>
                </a:gridCol>
                <a:gridCol w="515417">
                  <a:extLst>
                    <a:ext uri="{9D8B030D-6E8A-4147-A177-3AD203B41FA5}">
                      <a16:colId xmlns:a16="http://schemas.microsoft.com/office/drawing/2014/main" val="881796233"/>
                    </a:ext>
                  </a:extLst>
                </a:gridCol>
                <a:gridCol w="515417">
                  <a:extLst>
                    <a:ext uri="{9D8B030D-6E8A-4147-A177-3AD203B41FA5}">
                      <a16:colId xmlns:a16="http://schemas.microsoft.com/office/drawing/2014/main" val="426126412"/>
                    </a:ext>
                  </a:extLst>
                </a:gridCol>
                <a:gridCol w="515417">
                  <a:extLst>
                    <a:ext uri="{9D8B030D-6E8A-4147-A177-3AD203B41FA5}">
                      <a16:colId xmlns:a16="http://schemas.microsoft.com/office/drawing/2014/main" val="2190717885"/>
                    </a:ext>
                  </a:extLst>
                </a:gridCol>
                <a:gridCol w="515417">
                  <a:extLst>
                    <a:ext uri="{9D8B030D-6E8A-4147-A177-3AD203B41FA5}">
                      <a16:colId xmlns:a16="http://schemas.microsoft.com/office/drawing/2014/main" val="168061480"/>
                    </a:ext>
                  </a:extLst>
                </a:gridCol>
                <a:gridCol w="515417">
                  <a:extLst>
                    <a:ext uri="{9D8B030D-6E8A-4147-A177-3AD203B41FA5}">
                      <a16:colId xmlns:a16="http://schemas.microsoft.com/office/drawing/2014/main" val="527989607"/>
                    </a:ext>
                  </a:extLst>
                </a:gridCol>
                <a:gridCol w="515417">
                  <a:extLst>
                    <a:ext uri="{9D8B030D-6E8A-4147-A177-3AD203B41FA5}">
                      <a16:colId xmlns:a16="http://schemas.microsoft.com/office/drawing/2014/main" val="228434972"/>
                    </a:ext>
                  </a:extLst>
                </a:gridCol>
                <a:gridCol w="515417">
                  <a:extLst>
                    <a:ext uri="{9D8B030D-6E8A-4147-A177-3AD203B41FA5}">
                      <a16:colId xmlns:a16="http://schemas.microsoft.com/office/drawing/2014/main" val="481851742"/>
                    </a:ext>
                  </a:extLst>
                </a:gridCol>
                <a:gridCol w="2577087">
                  <a:extLst>
                    <a:ext uri="{9D8B030D-6E8A-4147-A177-3AD203B41FA5}">
                      <a16:colId xmlns:a16="http://schemas.microsoft.com/office/drawing/2014/main" val="491164885"/>
                    </a:ext>
                  </a:extLst>
                </a:gridCol>
              </a:tblGrid>
              <a:tr h="36714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Пробы (для 1 кл/ 2 кл/ 3 кл/ 4 кл)</a:t>
                      </a:r>
                      <a:endParaRPr lang="ru-RU" sz="2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Критерии оценки (</a:t>
                      </a:r>
                      <a:r>
                        <a:rPr lang="en-US" sz="2400">
                          <a:effectLst/>
                        </a:rPr>
                        <a:t>MAX 3</a:t>
                      </a:r>
                      <a:r>
                        <a:rPr lang="ru-RU" sz="2400">
                          <a:effectLst/>
                        </a:rPr>
                        <a:t>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419655"/>
                  </a:ext>
                </a:extLst>
              </a:tr>
              <a:tr h="409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680060"/>
                  </a:ext>
                </a:extLst>
              </a:tr>
              <a:tr h="611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 Знание обобщающих понятий (№16-20)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3- без ошибок;</a:t>
                      </a:r>
                      <a:endParaRPr lang="ru-RU" sz="2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2- одна ошибка и/ или самокоррекция;</a:t>
                      </a:r>
                      <a:endParaRPr lang="ru-RU" sz="2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1- две ошибки;</a:t>
                      </a:r>
                      <a:endParaRPr lang="ru-RU" sz="2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0- три и более ошибок.</a:t>
                      </a:r>
                      <a:endParaRPr lang="ru-RU" sz="2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323867"/>
                  </a:ext>
                </a:extLst>
              </a:tr>
              <a:tr h="611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 Знание предметов и их частей(№21)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411304"/>
                  </a:ext>
                </a:extLst>
              </a:tr>
              <a:tr h="3773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 Подбор прил. (3-4) к сущ. (№22)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445836"/>
                  </a:ext>
                </a:extLst>
              </a:tr>
              <a:tr h="611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 Знание предикативного словаря (№23)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487704"/>
                  </a:ext>
                </a:extLst>
              </a:tr>
              <a:tr h="367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 Знание антонимов (№24 абвгд)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40770"/>
                  </a:ext>
                </a:extLst>
              </a:tr>
              <a:tr h="36714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 (</a:t>
                      </a:r>
                      <a:r>
                        <a:rPr lang="en-US" sz="1600">
                          <a:effectLst/>
                        </a:rPr>
                        <a:t>max=</a:t>
                      </a:r>
                      <a:r>
                        <a:rPr lang="ru-RU" sz="1600">
                          <a:effectLst/>
                        </a:rPr>
                        <a:t>15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r>
                        <a:rPr lang="ru-RU" sz="1600">
                          <a:effectLst/>
                        </a:rPr>
                        <a:t>                   баллы</a:t>
                      </a:r>
                      <a:endParaRPr lang="ru-RU" sz="24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 = баллы: 0,15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84495"/>
                  </a:ext>
                </a:extLst>
              </a:tr>
              <a:tr h="5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44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0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269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Обследование устной и письменной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3394"/>
            <a:ext cx="10515600" cy="5262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b="1" u="sng" dirty="0"/>
              <a:t>БЛОК 1. ИССЛЕДОВАНИЕ СОСТОЯНИЯ УСТНОЙ РЕЧИ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/>
              <a:t>СЕРИЯ </a:t>
            </a:r>
            <a:r>
              <a:rPr lang="ru-RU" sz="2400" b="1" dirty="0"/>
              <a:t>9. ИССЛЕДОВАНИЕ СВЯЗНОЙ РЕЧИ</a:t>
            </a:r>
            <a:endParaRPr lang="ru-RU" sz="24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023591"/>
              </p:ext>
            </p:extLst>
          </p:nvPr>
        </p:nvGraphicFramePr>
        <p:xfrm>
          <a:off x="838194" y="1828799"/>
          <a:ext cx="10515606" cy="459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6458">
                  <a:extLst>
                    <a:ext uri="{9D8B030D-6E8A-4147-A177-3AD203B41FA5}">
                      <a16:colId xmlns:a16="http://schemas.microsoft.com/office/drawing/2014/main" val="3685221387"/>
                    </a:ext>
                  </a:extLst>
                </a:gridCol>
                <a:gridCol w="508820">
                  <a:extLst>
                    <a:ext uri="{9D8B030D-6E8A-4147-A177-3AD203B41FA5}">
                      <a16:colId xmlns:a16="http://schemas.microsoft.com/office/drawing/2014/main" val="3776227396"/>
                    </a:ext>
                  </a:extLst>
                </a:gridCol>
                <a:gridCol w="508820">
                  <a:extLst>
                    <a:ext uri="{9D8B030D-6E8A-4147-A177-3AD203B41FA5}">
                      <a16:colId xmlns:a16="http://schemas.microsoft.com/office/drawing/2014/main" val="3243621146"/>
                    </a:ext>
                  </a:extLst>
                </a:gridCol>
                <a:gridCol w="508820">
                  <a:extLst>
                    <a:ext uri="{9D8B030D-6E8A-4147-A177-3AD203B41FA5}">
                      <a16:colId xmlns:a16="http://schemas.microsoft.com/office/drawing/2014/main" val="1688298653"/>
                    </a:ext>
                  </a:extLst>
                </a:gridCol>
                <a:gridCol w="508820">
                  <a:extLst>
                    <a:ext uri="{9D8B030D-6E8A-4147-A177-3AD203B41FA5}">
                      <a16:colId xmlns:a16="http://schemas.microsoft.com/office/drawing/2014/main" val="1240665381"/>
                    </a:ext>
                  </a:extLst>
                </a:gridCol>
                <a:gridCol w="508820">
                  <a:extLst>
                    <a:ext uri="{9D8B030D-6E8A-4147-A177-3AD203B41FA5}">
                      <a16:colId xmlns:a16="http://schemas.microsoft.com/office/drawing/2014/main" val="1698156745"/>
                    </a:ext>
                  </a:extLst>
                </a:gridCol>
                <a:gridCol w="508820">
                  <a:extLst>
                    <a:ext uri="{9D8B030D-6E8A-4147-A177-3AD203B41FA5}">
                      <a16:colId xmlns:a16="http://schemas.microsoft.com/office/drawing/2014/main" val="4284208862"/>
                    </a:ext>
                  </a:extLst>
                </a:gridCol>
                <a:gridCol w="508820">
                  <a:extLst>
                    <a:ext uri="{9D8B030D-6E8A-4147-A177-3AD203B41FA5}">
                      <a16:colId xmlns:a16="http://schemas.microsoft.com/office/drawing/2014/main" val="3600342015"/>
                    </a:ext>
                  </a:extLst>
                </a:gridCol>
                <a:gridCol w="1356852">
                  <a:extLst>
                    <a:ext uri="{9D8B030D-6E8A-4147-A177-3AD203B41FA5}">
                      <a16:colId xmlns:a16="http://schemas.microsoft.com/office/drawing/2014/main" val="1511972571"/>
                    </a:ext>
                  </a:extLst>
                </a:gridCol>
                <a:gridCol w="1356852">
                  <a:extLst>
                    <a:ext uri="{9D8B030D-6E8A-4147-A177-3AD203B41FA5}">
                      <a16:colId xmlns:a16="http://schemas.microsoft.com/office/drawing/2014/main" val="914131985"/>
                    </a:ext>
                  </a:extLst>
                </a:gridCol>
                <a:gridCol w="1356852">
                  <a:extLst>
                    <a:ext uri="{9D8B030D-6E8A-4147-A177-3AD203B41FA5}">
                      <a16:colId xmlns:a16="http://schemas.microsoft.com/office/drawing/2014/main" val="1231845917"/>
                    </a:ext>
                  </a:extLst>
                </a:gridCol>
                <a:gridCol w="1356852">
                  <a:extLst>
                    <a:ext uri="{9D8B030D-6E8A-4147-A177-3AD203B41FA5}">
                      <a16:colId xmlns:a16="http://schemas.microsoft.com/office/drawing/2014/main" val="1698406908"/>
                    </a:ext>
                  </a:extLst>
                </a:gridCol>
              </a:tblGrid>
              <a:tr h="23822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Пробы </a:t>
                      </a:r>
                      <a:endParaRPr lang="ru-RU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(для 1 кл/ 2 кл/ 3 кл/ 4 кл)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Критерии оценки (</a:t>
                      </a:r>
                      <a:r>
                        <a:rPr lang="en-US" sz="2000">
                          <a:effectLst/>
                        </a:rPr>
                        <a:t>MAX</a:t>
                      </a:r>
                      <a:r>
                        <a:rPr lang="ru-RU" sz="2000">
                          <a:effectLst/>
                        </a:rPr>
                        <a:t>=</a:t>
                      </a:r>
                      <a:r>
                        <a:rPr lang="en-US" sz="2000">
                          <a:effectLst/>
                        </a:rPr>
                        <a:t>3</a:t>
                      </a:r>
                      <a:r>
                        <a:rPr lang="ru-RU" sz="2000">
                          <a:effectLst/>
                        </a:rPr>
                        <a:t>+3+3)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228148"/>
                  </a:ext>
                </a:extLst>
              </a:tr>
              <a:tr h="397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смысловая адекватность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грамматич-ое оформление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самостоя-тельность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249633"/>
                  </a:ext>
                </a:extLst>
              </a:tr>
              <a:tr h="794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Составить рассказ по серии картинок (№25)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3-все смысл. звенья воспр-ит;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2-незнач. изменение ситуации, неправильное воспроизв-ие причинно-следств. связей;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1-выпадение смысловых звеньев, существ-ое искажение смысла, незаверш-ть;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0-невып-ие.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3-без нарушений лексико-грам. норм;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2-аграм-ов нет, но наблюд-ся стереотипность высказ-ия, неточности в употр. слов;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1-аграм-мы, стереотип-ть, неадекв-ое исп-ие слов;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0-рассказ/ пересказ н оформлен.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3-выполняет сам, без помощи;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 мин. помощь (1-2 навод. вопроса);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1-выполнение только по навод. вопросам;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0-невып-ие, даже после навод. вопросов.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237709"/>
                  </a:ext>
                </a:extLst>
              </a:tr>
              <a:tr h="1191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Пересказ (послушай рассказ и приготовься пересказывать) (см. прил. №1).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7596"/>
                  </a:ext>
                </a:extLst>
              </a:tr>
              <a:tr h="54179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(</a:t>
                      </a:r>
                      <a:r>
                        <a:rPr lang="en-US" sz="1400">
                          <a:effectLst/>
                        </a:rPr>
                        <a:t>max</a:t>
                      </a:r>
                      <a:r>
                        <a:rPr lang="ru-RU" sz="1400">
                          <a:effectLst/>
                        </a:rPr>
                        <a:t>=18)                   баллы</a:t>
                      </a:r>
                      <a:endParaRPr lang="ru-RU" sz="20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= баллы: 0,18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46405"/>
                  </a:ext>
                </a:extLst>
              </a:tr>
              <a:tr h="1244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692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9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269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Обследование устной и письменной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1161"/>
            <a:ext cx="10515600" cy="565917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b="1" u="sng" dirty="0"/>
              <a:t>БЛОК 2. ИССЛЕДОВАНИЕ СОСТОЯНИЯ </a:t>
            </a:r>
            <a:r>
              <a:rPr lang="ru-RU" sz="3200" u="sng" dirty="0" smtClean="0"/>
              <a:t>чтения и письма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/>
              <a:t>СЕРИЯ </a:t>
            </a:r>
            <a:r>
              <a:rPr lang="ru-RU" sz="2400" b="1" dirty="0"/>
              <a:t>10. ИССЛЕДОВАНИЕ НАВЫКА ПИСЬМА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634112"/>
              </p:ext>
            </p:extLst>
          </p:nvPr>
        </p:nvGraphicFramePr>
        <p:xfrm>
          <a:off x="1179866" y="1725561"/>
          <a:ext cx="10058404" cy="474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6337">
                  <a:extLst>
                    <a:ext uri="{9D8B030D-6E8A-4147-A177-3AD203B41FA5}">
                      <a16:colId xmlns:a16="http://schemas.microsoft.com/office/drawing/2014/main" val="3855919360"/>
                    </a:ext>
                  </a:extLst>
                </a:gridCol>
                <a:gridCol w="529390">
                  <a:extLst>
                    <a:ext uri="{9D8B030D-6E8A-4147-A177-3AD203B41FA5}">
                      <a16:colId xmlns:a16="http://schemas.microsoft.com/office/drawing/2014/main" val="3624567083"/>
                    </a:ext>
                  </a:extLst>
                </a:gridCol>
                <a:gridCol w="529390">
                  <a:extLst>
                    <a:ext uri="{9D8B030D-6E8A-4147-A177-3AD203B41FA5}">
                      <a16:colId xmlns:a16="http://schemas.microsoft.com/office/drawing/2014/main" val="2953133517"/>
                    </a:ext>
                  </a:extLst>
                </a:gridCol>
                <a:gridCol w="529390">
                  <a:extLst>
                    <a:ext uri="{9D8B030D-6E8A-4147-A177-3AD203B41FA5}">
                      <a16:colId xmlns:a16="http://schemas.microsoft.com/office/drawing/2014/main" val="924131233"/>
                    </a:ext>
                  </a:extLst>
                </a:gridCol>
                <a:gridCol w="529390">
                  <a:extLst>
                    <a:ext uri="{9D8B030D-6E8A-4147-A177-3AD203B41FA5}">
                      <a16:colId xmlns:a16="http://schemas.microsoft.com/office/drawing/2014/main" val="2916766010"/>
                    </a:ext>
                  </a:extLst>
                </a:gridCol>
                <a:gridCol w="529390">
                  <a:extLst>
                    <a:ext uri="{9D8B030D-6E8A-4147-A177-3AD203B41FA5}">
                      <a16:colId xmlns:a16="http://schemas.microsoft.com/office/drawing/2014/main" val="2990048234"/>
                    </a:ext>
                  </a:extLst>
                </a:gridCol>
                <a:gridCol w="529390">
                  <a:extLst>
                    <a:ext uri="{9D8B030D-6E8A-4147-A177-3AD203B41FA5}">
                      <a16:colId xmlns:a16="http://schemas.microsoft.com/office/drawing/2014/main" val="2754170595"/>
                    </a:ext>
                  </a:extLst>
                </a:gridCol>
                <a:gridCol w="529390">
                  <a:extLst>
                    <a:ext uri="{9D8B030D-6E8A-4147-A177-3AD203B41FA5}">
                      <a16:colId xmlns:a16="http://schemas.microsoft.com/office/drawing/2014/main" val="106705158"/>
                    </a:ext>
                  </a:extLst>
                </a:gridCol>
                <a:gridCol w="529390">
                  <a:extLst>
                    <a:ext uri="{9D8B030D-6E8A-4147-A177-3AD203B41FA5}">
                      <a16:colId xmlns:a16="http://schemas.microsoft.com/office/drawing/2014/main" val="1423420086"/>
                    </a:ext>
                  </a:extLst>
                </a:gridCol>
                <a:gridCol w="2646947">
                  <a:extLst>
                    <a:ext uri="{9D8B030D-6E8A-4147-A177-3AD203B41FA5}">
                      <a16:colId xmlns:a16="http://schemas.microsoft.com/office/drawing/2014/main" val="3158630793"/>
                    </a:ext>
                  </a:extLst>
                </a:gridCol>
              </a:tblGrid>
              <a:tr h="56007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Пробы (для 1 </a:t>
                      </a:r>
                      <a:r>
                        <a:rPr lang="ru-RU" sz="1800" dirty="0" err="1">
                          <a:effectLst/>
                        </a:rPr>
                        <a:t>кл</a:t>
                      </a:r>
                      <a:r>
                        <a:rPr lang="ru-RU" sz="1800" dirty="0">
                          <a:effectLst/>
                        </a:rPr>
                        <a:t>/ 2 </a:t>
                      </a:r>
                      <a:r>
                        <a:rPr lang="ru-RU" sz="1800" dirty="0" err="1">
                          <a:effectLst/>
                        </a:rPr>
                        <a:t>кл</a:t>
                      </a:r>
                      <a:r>
                        <a:rPr lang="ru-RU" sz="1800" dirty="0">
                          <a:effectLst/>
                        </a:rPr>
                        <a:t>/ 3 </a:t>
                      </a:r>
                      <a:r>
                        <a:rPr lang="ru-RU" sz="1800" dirty="0" err="1">
                          <a:effectLst/>
                        </a:rPr>
                        <a:t>кл</a:t>
                      </a:r>
                      <a:r>
                        <a:rPr lang="ru-RU" sz="1800" dirty="0">
                          <a:effectLst/>
                        </a:rPr>
                        <a:t>/ 4 </a:t>
                      </a:r>
                      <a:r>
                        <a:rPr lang="ru-RU" sz="1800" dirty="0" err="1">
                          <a:effectLst/>
                        </a:rPr>
                        <a:t>кл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2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 класс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 класс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 класс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 класс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Критерии оценки (</a:t>
                      </a:r>
                      <a:r>
                        <a:rPr lang="en-US" sz="2800">
                          <a:effectLst/>
                        </a:rPr>
                        <a:t>MAX </a:t>
                      </a:r>
                      <a:r>
                        <a:rPr lang="ru-RU" sz="2800">
                          <a:effectLst/>
                        </a:rPr>
                        <a:t>4)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115944"/>
                  </a:ext>
                </a:extLst>
              </a:tr>
              <a:tr h="6242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нач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кон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нач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кон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нач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кон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нач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кон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379428"/>
                  </a:ext>
                </a:extLst>
              </a:tr>
              <a:tr h="560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 Списывание (см. прил. №1)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4- 2-3 дисграфических ошибки;</a:t>
                      </a:r>
                      <a:endParaRPr lang="ru-RU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3-  5-6 ДСГ ошибки;</a:t>
                      </a:r>
                      <a:endParaRPr lang="ru-RU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2- 9-10 ДСГ ошибок;</a:t>
                      </a:r>
                      <a:endParaRPr lang="ru-RU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1- 10 и более ДСГ ошибок;</a:t>
                      </a:r>
                      <a:endParaRPr lang="ru-RU" sz="2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0- навык письма не сформирован.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64791"/>
                  </a:ext>
                </a:extLst>
              </a:tr>
              <a:tr h="8692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 Диктант (см. прил. №1)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126914"/>
                  </a:ext>
                </a:extLst>
              </a:tr>
              <a:tr h="56007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 (</a:t>
                      </a:r>
                      <a:r>
                        <a:rPr lang="en-US" sz="1800">
                          <a:effectLst/>
                        </a:rPr>
                        <a:t>max=</a:t>
                      </a:r>
                      <a:r>
                        <a:rPr lang="ru-RU" sz="1800">
                          <a:effectLst/>
                        </a:rPr>
                        <a:t>8</a:t>
                      </a:r>
                      <a:r>
                        <a:rPr lang="en-US" sz="1800">
                          <a:effectLst/>
                        </a:rPr>
                        <a:t>)</a:t>
                      </a:r>
                      <a:r>
                        <a:rPr lang="ru-RU" sz="1800">
                          <a:effectLst/>
                        </a:rPr>
                        <a:t>                   баллы</a:t>
                      </a:r>
                      <a:endParaRPr lang="ru-RU" sz="2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2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= баллы: 0,08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30656"/>
                  </a:ext>
                </a:extLst>
              </a:tr>
              <a:tr h="1277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925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8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Обследование устной и письменной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b="1" u="sng" dirty="0"/>
              <a:t>БЛОК 2. ИССЛЕДОВАНИЕ СОСТОЯНИЯ </a:t>
            </a:r>
            <a:r>
              <a:rPr lang="ru-RU" sz="3200" u="sng" dirty="0"/>
              <a:t>чтения и письма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/>
              <a:t>СЕРИЯ 11. ИССЛЕДОВАНИЕ НАВЫКА ЧТЕНИЯ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627300"/>
              </p:ext>
            </p:extLst>
          </p:nvPr>
        </p:nvGraphicFramePr>
        <p:xfrm>
          <a:off x="589931" y="1814052"/>
          <a:ext cx="10763872" cy="46752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495">
                  <a:extLst>
                    <a:ext uri="{9D8B030D-6E8A-4147-A177-3AD203B41FA5}">
                      <a16:colId xmlns:a16="http://schemas.microsoft.com/office/drawing/2014/main" val="3600986088"/>
                    </a:ext>
                  </a:extLst>
                </a:gridCol>
                <a:gridCol w="520834">
                  <a:extLst>
                    <a:ext uri="{9D8B030D-6E8A-4147-A177-3AD203B41FA5}">
                      <a16:colId xmlns:a16="http://schemas.microsoft.com/office/drawing/2014/main" val="915452392"/>
                    </a:ext>
                  </a:extLst>
                </a:gridCol>
                <a:gridCol w="520834">
                  <a:extLst>
                    <a:ext uri="{9D8B030D-6E8A-4147-A177-3AD203B41FA5}">
                      <a16:colId xmlns:a16="http://schemas.microsoft.com/office/drawing/2014/main" val="2726102671"/>
                    </a:ext>
                  </a:extLst>
                </a:gridCol>
                <a:gridCol w="520834">
                  <a:extLst>
                    <a:ext uri="{9D8B030D-6E8A-4147-A177-3AD203B41FA5}">
                      <a16:colId xmlns:a16="http://schemas.microsoft.com/office/drawing/2014/main" val="1632065389"/>
                    </a:ext>
                  </a:extLst>
                </a:gridCol>
                <a:gridCol w="520834">
                  <a:extLst>
                    <a:ext uri="{9D8B030D-6E8A-4147-A177-3AD203B41FA5}">
                      <a16:colId xmlns:a16="http://schemas.microsoft.com/office/drawing/2014/main" val="3344486518"/>
                    </a:ext>
                  </a:extLst>
                </a:gridCol>
                <a:gridCol w="520834">
                  <a:extLst>
                    <a:ext uri="{9D8B030D-6E8A-4147-A177-3AD203B41FA5}">
                      <a16:colId xmlns:a16="http://schemas.microsoft.com/office/drawing/2014/main" val="3861868493"/>
                    </a:ext>
                  </a:extLst>
                </a:gridCol>
                <a:gridCol w="520834">
                  <a:extLst>
                    <a:ext uri="{9D8B030D-6E8A-4147-A177-3AD203B41FA5}">
                      <a16:colId xmlns:a16="http://schemas.microsoft.com/office/drawing/2014/main" val="2440227568"/>
                    </a:ext>
                  </a:extLst>
                </a:gridCol>
                <a:gridCol w="520834">
                  <a:extLst>
                    <a:ext uri="{9D8B030D-6E8A-4147-A177-3AD203B41FA5}">
                      <a16:colId xmlns:a16="http://schemas.microsoft.com/office/drawing/2014/main" val="990765258"/>
                    </a:ext>
                  </a:extLst>
                </a:gridCol>
                <a:gridCol w="591280">
                  <a:extLst>
                    <a:ext uri="{9D8B030D-6E8A-4147-A177-3AD203B41FA5}">
                      <a16:colId xmlns:a16="http://schemas.microsoft.com/office/drawing/2014/main" val="820970518"/>
                    </a:ext>
                  </a:extLst>
                </a:gridCol>
                <a:gridCol w="2186489">
                  <a:extLst>
                    <a:ext uri="{9D8B030D-6E8A-4147-A177-3AD203B41FA5}">
                      <a16:colId xmlns:a16="http://schemas.microsoft.com/office/drawing/2014/main" val="3148552216"/>
                    </a:ext>
                  </a:extLst>
                </a:gridCol>
                <a:gridCol w="1388885">
                  <a:extLst>
                    <a:ext uri="{9D8B030D-6E8A-4147-A177-3AD203B41FA5}">
                      <a16:colId xmlns:a16="http://schemas.microsoft.com/office/drawing/2014/main" val="2840485794"/>
                    </a:ext>
                  </a:extLst>
                </a:gridCol>
                <a:gridCol w="1388885">
                  <a:extLst>
                    <a:ext uri="{9D8B030D-6E8A-4147-A177-3AD203B41FA5}">
                      <a16:colId xmlns:a16="http://schemas.microsoft.com/office/drawing/2014/main" val="2407716322"/>
                    </a:ext>
                  </a:extLst>
                </a:gridCol>
              </a:tblGrid>
              <a:tr h="6594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Пробы </a:t>
                      </a:r>
                      <a:endParaRPr lang="ru-RU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(для 1 кл/ 2 кл/ 3 кл/ 4 кл)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Критерии оценки (</a:t>
                      </a:r>
                      <a:r>
                        <a:rPr lang="en-US" sz="2000">
                          <a:effectLst/>
                        </a:rPr>
                        <a:t>MAX</a:t>
                      </a:r>
                      <a:r>
                        <a:rPr lang="ru-RU" sz="2000">
                          <a:effectLst/>
                        </a:rPr>
                        <a:t>=</a:t>
                      </a:r>
                      <a:r>
                        <a:rPr lang="en-US" sz="2000">
                          <a:effectLst/>
                        </a:rPr>
                        <a:t>3</a:t>
                      </a:r>
                      <a:r>
                        <a:rPr lang="ru-RU" sz="2000">
                          <a:effectLst/>
                        </a:rPr>
                        <a:t>+4+3)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26458"/>
                  </a:ext>
                </a:extLst>
              </a:tr>
              <a:tr h="394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скорость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правильность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понимание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963319"/>
                  </a:ext>
                </a:extLst>
              </a:tr>
              <a:tr h="1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Чтение (см. прил. №1)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3-высокая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2кл=</a:t>
                      </a:r>
                      <a:r>
                        <a:rPr lang="en-US" sz="1400">
                          <a:effectLst/>
                        </a:rPr>
                        <a:t>&gt;</a:t>
                      </a:r>
                      <a:r>
                        <a:rPr lang="ru-RU" sz="1400">
                          <a:effectLst/>
                        </a:rPr>
                        <a:t>20/</a:t>
                      </a:r>
                      <a:r>
                        <a:rPr lang="en-US" sz="1400">
                          <a:effectLst/>
                        </a:rPr>
                        <a:t>&gt;</a:t>
                      </a:r>
                      <a:r>
                        <a:rPr lang="ru-RU" sz="1400">
                          <a:effectLst/>
                        </a:rPr>
                        <a:t>3</a:t>
                      </a:r>
                      <a:r>
                        <a:rPr lang="en-US" sz="1400">
                          <a:effectLst/>
                        </a:rPr>
                        <a:t>0</a:t>
                      </a:r>
                      <a:r>
                        <a:rPr lang="ru-RU" sz="1400">
                          <a:effectLst/>
                        </a:rPr>
                        <a:t>,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3кл=</a:t>
                      </a:r>
                      <a:r>
                        <a:rPr lang="en-US" sz="1400">
                          <a:effectLst/>
                        </a:rPr>
                        <a:t>&gt;</a:t>
                      </a:r>
                      <a:r>
                        <a:rPr lang="ru-RU" sz="1400">
                          <a:effectLst/>
                        </a:rPr>
                        <a:t>40/</a:t>
                      </a:r>
                      <a:r>
                        <a:rPr lang="en-US" sz="1400">
                          <a:effectLst/>
                        </a:rPr>
                        <a:t>&gt;</a:t>
                      </a:r>
                      <a:r>
                        <a:rPr lang="ru-RU" sz="1400">
                          <a:effectLst/>
                        </a:rPr>
                        <a:t>5</a:t>
                      </a:r>
                      <a:r>
                        <a:rPr lang="en-US" sz="1400">
                          <a:effectLst/>
                        </a:rPr>
                        <a:t>0</a:t>
                      </a:r>
                      <a:r>
                        <a:rPr lang="ru-RU" sz="1400">
                          <a:effectLst/>
                        </a:rPr>
                        <a:t>,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4кл=</a:t>
                      </a:r>
                      <a:r>
                        <a:rPr lang="en-US" sz="1400">
                          <a:effectLst/>
                        </a:rPr>
                        <a:t>&gt;</a:t>
                      </a:r>
                      <a:r>
                        <a:rPr lang="ru-RU" sz="1400">
                          <a:effectLst/>
                        </a:rPr>
                        <a:t>60/</a:t>
                      </a:r>
                      <a:r>
                        <a:rPr lang="en-US" sz="1400">
                          <a:effectLst/>
                        </a:rPr>
                        <a:t>&gt;</a:t>
                      </a:r>
                      <a:r>
                        <a:rPr lang="ru-RU" sz="1400">
                          <a:effectLst/>
                        </a:rPr>
                        <a:t>7</a:t>
                      </a:r>
                      <a:r>
                        <a:rPr lang="en-US" sz="1400">
                          <a:effectLst/>
                        </a:rPr>
                        <a:t>0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2-средняя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ru-RU" sz="1200">
                          <a:effectLst/>
                        </a:rPr>
                        <a:t>кл=10-19/20-29,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3кл=30-39/40-49,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4кл=50-59/60-69;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1-низкая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2кл=5-9/10-19,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3кл=20-29/30-39,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4кл=40-49/50-59;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0-очень низкая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2кл=</a:t>
                      </a:r>
                      <a:r>
                        <a:rPr lang="en-US" sz="1400">
                          <a:effectLst/>
                        </a:rPr>
                        <a:t>&lt;</a:t>
                      </a:r>
                      <a:r>
                        <a:rPr lang="ru-RU" sz="1400">
                          <a:effectLst/>
                        </a:rPr>
                        <a:t>4/</a:t>
                      </a:r>
                      <a:r>
                        <a:rPr lang="en-US" sz="1400">
                          <a:effectLst/>
                        </a:rPr>
                        <a:t>&lt;</a:t>
                      </a:r>
                      <a:r>
                        <a:rPr lang="ru-RU" sz="1400">
                          <a:effectLst/>
                        </a:rPr>
                        <a:t>9,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3кл=</a:t>
                      </a:r>
                      <a:r>
                        <a:rPr lang="en-US" sz="1400">
                          <a:effectLst/>
                        </a:rPr>
                        <a:t>&lt;</a:t>
                      </a:r>
                      <a:r>
                        <a:rPr lang="ru-RU" sz="1400">
                          <a:effectLst/>
                        </a:rPr>
                        <a:t>19/</a:t>
                      </a:r>
                      <a:r>
                        <a:rPr lang="en-US" sz="1400">
                          <a:effectLst/>
                        </a:rPr>
                        <a:t>&lt;</a:t>
                      </a:r>
                      <a:r>
                        <a:rPr lang="ru-RU" sz="1400">
                          <a:effectLst/>
                        </a:rPr>
                        <a:t>29,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4кл=</a:t>
                      </a:r>
                      <a:r>
                        <a:rPr lang="en-US" sz="1400">
                          <a:effectLst/>
                        </a:rPr>
                        <a:t>&lt;</a:t>
                      </a:r>
                      <a:r>
                        <a:rPr lang="ru-RU" sz="1400">
                          <a:effectLst/>
                        </a:rPr>
                        <a:t>39/</a:t>
                      </a:r>
                      <a:r>
                        <a:rPr lang="en-US" sz="1400">
                          <a:effectLst/>
                        </a:rPr>
                        <a:t>&lt;</a:t>
                      </a:r>
                      <a:r>
                        <a:rPr lang="ru-RU" sz="1400">
                          <a:effectLst/>
                        </a:rPr>
                        <a:t>49.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4- не более 5 ошибок с </a:t>
                      </a:r>
                      <a:r>
                        <a:rPr lang="ru-RU" sz="1400" dirty="0" err="1">
                          <a:effectLst/>
                        </a:rPr>
                        <a:t>самокор</a:t>
                      </a:r>
                      <a:r>
                        <a:rPr lang="ru-RU" sz="1400" dirty="0">
                          <a:effectLst/>
                        </a:rPr>
                        <a:t>-ей;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3- 6-8 ошибок с </a:t>
                      </a:r>
                      <a:r>
                        <a:rPr lang="ru-RU" sz="1400" dirty="0" err="1">
                          <a:effectLst/>
                        </a:rPr>
                        <a:t>самокор</a:t>
                      </a:r>
                      <a:r>
                        <a:rPr lang="ru-RU" sz="1400" dirty="0">
                          <a:effectLst/>
                        </a:rPr>
                        <a:t>-ей;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2-до 10 ошибок, большая часть которых исправлена;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1-более 10 ошибок;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0-навык чтения не сформирован.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3-полные ответы на вопросы по содержанию;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 полный ответ после помощи;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1-неточность или неполнота понимания;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0-частичное понимание или полное непонимание.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545218"/>
                  </a:ext>
                </a:extLst>
              </a:tr>
              <a:tr h="59748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(</a:t>
                      </a:r>
                      <a:r>
                        <a:rPr lang="en-US" sz="1400">
                          <a:effectLst/>
                        </a:rPr>
                        <a:t>max</a:t>
                      </a:r>
                      <a:r>
                        <a:rPr lang="ru-RU" sz="1400">
                          <a:effectLst/>
                        </a:rPr>
                        <a:t>=10)                   баллы</a:t>
                      </a:r>
                      <a:endParaRPr lang="ru-RU" sz="20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= баллы: 0,10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831284"/>
                  </a:ext>
                </a:extLst>
              </a:tr>
              <a:tr h="1725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14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12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6132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Направления и особенности коррекционной </a:t>
            </a:r>
            <a:r>
              <a:rPr lang="ru-RU" sz="3200" dirty="0" smtClean="0"/>
              <a:t>работы  __________учебный год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213520"/>
              </p:ext>
            </p:extLst>
          </p:nvPr>
        </p:nvGraphicFramePr>
        <p:xfrm>
          <a:off x="516195" y="986394"/>
          <a:ext cx="11341509" cy="5669876"/>
        </p:xfrm>
        <a:graphic>
          <a:graphicData uri="http://schemas.openxmlformats.org/drawingml/2006/table">
            <a:tbl>
              <a:tblPr firstRow="1" firstCol="1" bandRow="1"/>
              <a:tblGrid>
                <a:gridCol w="1531028">
                  <a:extLst>
                    <a:ext uri="{9D8B030D-6E8A-4147-A177-3AD203B41FA5}">
                      <a16:colId xmlns:a16="http://schemas.microsoft.com/office/drawing/2014/main" val="3066378721"/>
                    </a:ext>
                  </a:extLst>
                </a:gridCol>
                <a:gridCol w="1462091">
                  <a:extLst>
                    <a:ext uri="{9D8B030D-6E8A-4147-A177-3AD203B41FA5}">
                      <a16:colId xmlns:a16="http://schemas.microsoft.com/office/drawing/2014/main" val="2813990573"/>
                    </a:ext>
                  </a:extLst>
                </a:gridCol>
                <a:gridCol w="5166846">
                  <a:extLst>
                    <a:ext uri="{9D8B030D-6E8A-4147-A177-3AD203B41FA5}">
                      <a16:colId xmlns:a16="http://schemas.microsoft.com/office/drawing/2014/main" val="3694822060"/>
                    </a:ext>
                  </a:extLst>
                </a:gridCol>
                <a:gridCol w="1843751">
                  <a:extLst>
                    <a:ext uri="{9D8B030D-6E8A-4147-A177-3AD203B41FA5}">
                      <a16:colId xmlns:a16="http://schemas.microsoft.com/office/drawing/2014/main" val="635598469"/>
                    </a:ext>
                  </a:extLst>
                </a:gridCol>
                <a:gridCol w="1337793">
                  <a:extLst>
                    <a:ext uri="{9D8B030D-6E8A-4147-A177-3AD203B41FA5}">
                      <a16:colId xmlns:a16="http://schemas.microsoft.com/office/drawing/2014/main" val="4144307090"/>
                    </a:ext>
                  </a:extLst>
                </a:gridCol>
              </a:tblGrid>
              <a:tr h="960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обучающегося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заключения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ПМПК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Диагноз, рекомендации ПМПК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 программы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занятий 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неделю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754601"/>
                  </a:ext>
                </a:extLst>
              </a:tr>
              <a:tr h="3756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ОВЗ у ребенка с ЗПР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Недоразвитие речи системного характера. Дизартрия.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Дисграфия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Дислексия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-снижение темпов и объёма выполнения письменных заданий;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-изменение способа выполнения заданий (частичная замена письменных работ устными ответами);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-использование вспомогательного дидактического материала (орфографических словарей, схем);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Специальные формы и методы обучения: использование наглядных, практических, словесных методов обучения и воспитания с учетом психофизического состояния ребенка.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орального и артикуляционного </a:t>
                      </a:r>
                      <a:r>
                        <a:rPr lang="ru-RU" sz="1400" u="sng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праксиса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коррекция </a:t>
                      </a:r>
                      <a:r>
                        <a:rPr lang="ru-RU" sz="1400" u="sng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звукопроизносительной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стороны речи; развитие грамматического строя речи; развитие фонематических процессов; расширение и активизация словарного запаса; коррекция нарушений чтения и письма.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«Коррекция фонетико-фонематических нарушений речи у ребёнка с дизартрией»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639748"/>
                  </a:ext>
                </a:extLst>
              </a:tr>
              <a:tr h="68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05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99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553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Результаты логопедического обследования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394217"/>
              </p:ext>
            </p:extLst>
          </p:nvPr>
        </p:nvGraphicFramePr>
        <p:xfrm>
          <a:off x="838194" y="840657"/>
          <a:ext cx="10515600" cy="55168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37393">
                  <a:extLst>
                    <a:ext uri="{9D8B030D-6E8A-4147-A177-3AD203B41FA5}">
                      <a16:colId xmlns:a16="http://schemas.microsoft.com/office/drawing/2014/main" val="1172887828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242538418"/>
                    </a:ext>
                  </a:extLst>
                </a:gridCol>
                <a:gridCol w="693174">
                  <a:extLst>
                    <a:ext uri="{9D8B030D-6E8A-4147-A177-3AD203B41FA5}">
                      <a16:colId xmlns:a16="http://schemas.microsoft.com/office/drawing/2014/main" val="3393152237"/>
                    </a:ext>
                  </a:extLst>
                </a:gridCol>
                <a:gridCol w="663678">
                  <a:extLst>
                    <a:ext uri="{9D8B030D-6E8A-4147-A177-3AD203B41FA5}">
                      <a16:colId xmlns:a16="http://schemas.microsoft.com/office/drawing/2014/main" val="1776151374"/>
                    </a:ext>
                  </a:extLst>
                </a:gridCol>
                <a:gridCol w="693174">
                  <a:extLst>
                    <a:ext uri="{9D8B030D-6E8A-4147-A177-3AD203B41FA5}">
                      <a16:colId xmlns:a16="http://schemas.microsoft.com/office/drawing/2014/main" val="1853426681"/>
                    </a:ext>
                  </a:extLst>
                </a:gridCol>
                <a:gridCol w="648929">
                  <a:extLst>
                    <a:ext uri="{9D8B030D-6E8A-4147-A177-3AD203B41FA5}">
                      <a16:colId xmlns:a16="http://schemas.microsoft.com/office/drawing/2014/main" val="415332835"/>
                    </a:ext>
                  </a:extLst>
                </a:gridCol>
                <a:gridCol w="648929">
                  <a:extLst>
                    <a:ext uri="{9D8B030D-6E8A-4147-A177-3AD203B41FA5}">
                      <a16:colId xmlns:a16="http://schemas.microsoft.com/office/drawing/2014/main" val="4224419826"/>
                    </a:ext>
                  </a:extLst>
                </a:gridCol>
                <a:gridCol w="645941">
                  <a:extLst>
                    <a:ext uri="{9D8B030D-6E8A-4147-A177-3AD203B41FA5}">
                      <a16:colId xmlns:a16="http://schemas.microsoft.com/office/drawing/2014/main" val="1180320524"/>
                    </a:ext>
                  </a:extLst>
                </a:gridCol>
                <a:gridCol w="651917">
                  <a:extLst>
                    <a:ext uri="{9D8B030D-6E8A-4147-A177-3AD203B41FA5}">
                      <a16:colId xmlns:a16="http://schemas.microsoft.com/office/drawing/2014/main" val="2157128685"/>
                    </a:ext>
                  </a:extLst>
                </a:gridCol>
                <a:gridCol w="796413">
                  <a:extLst>
                    <a:ext uri="{9D8B030D-6E8A-4147-A177-3AD203B41FA5}">
                      <a16:colId xmlns:a16="http://schemas.microsoft.com/office/drawing/2014/main" val="4194035758"/>
                    </a:ext>
                  </a:extLst>
                </a:gridCol>
                <a:gridCol w="634181">
                  <a:extLst>
                    <a:ext uri="{9D8B030D-6E8A-4147-A177-3AD203B41FA5}">
                      <a16:colId xmlns:a16="http://schemas.microsoft.com/office/drawing/2014/main" val="2868967724"/>
                    </a:ext>
                  </a:extLst>
                </a:gridCol>
                <a:gridCol w="661213">
                  <a:extLst>
                    <a:ext uri="{9D8B030D-6E8A-4147-A177-3AD203B41FA5}">
                      <a16:colId xmlns:a16="http://schemas.microsoft.com/office/drawing/2014/main" val="659205356"/>
                    </a:ext>
                  </a:extLst>
                </a:gridCol>
              </a:tblGrid>
              <a:tr h="280743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20__-20__ 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уч.г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/ конец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20__-20__  уч.г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/ конец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20__-20__ 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уч.г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/ конец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20__-20__ 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уч.г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/ конец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20__-20__  уч.г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/ конец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693043"/>
                  </a:ext>
                </a:extLst>
              </a:tr>
              <a:tr h="218355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Артикуляционная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моторика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910514"/>
                  </a:ext>
                </a:extLst>
              </a:tr>
              <a:tr h="305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241584"/>
                  </a:ext>
                </a:extLst>
              </a:tr>
              <a:tr h="218355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Звукопроизношение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97924"/>
                  </a:ext>
                </a:extLst>
              </a:tr>
              <a:tr h="218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739065"/>
                  </a:ext>
                </a:extLst>
              </a:tr>
              <a:tr h="218355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Слоговая структура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033346"/>
                  </a:ext>
                </a:extLst>
              </a:tr>
              <a:tr h="218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324666"/>
                  </a:ext>
                </a:extLst>
              </a:tr>
              <a:tr h="218355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Фонематическое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восприятие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706632"/>
                  </a:ext>
                </a:extLst>
              </a:tr>
              <a:tr h="305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424011"/>
                  </a:ext>
                </a:extLst>
              </a:tr>
              <a:tr h="218355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Языковой А, С, П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126721"/>
                  </a:ext>
                </a:extLst>
              </a:tr>
              <a:tr h="218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712" marR="44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742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0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/>
          <a:lstStyle/>
          <a:p>
            <a:pPr algn="ctr"/>
            <a:r>
              <a:rPr lang="ru-RU" sz="2800" dirty="0">
                <a:solidFill>
                  <a:prstClr val="black"/>
                </a:solidFill>
              </a:rPr>
              <a:t>Результаты логопедического обследования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293934"/>
              </p:ext>
            </p:extLst>
          </p:nvPr>
        </p:nvGraphicFramePr>
        <p:xfrm>
          <a:off x="838200" y="996201"/>
          <a:ext cx="10515600" cy="53894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37387">
                  <a:extLst>
                    <a:ext uri="{9D8B030D-6E8A-4147-A177-3AD203B41FA5}">
                      <a16:colId xmlns:a16="http://schemas.microsoft.com/office/drawing/2014/main" val="351607415"/>
                    </a:ext>
                  </a:extLst>
                </a:gridCol>
                <a:gridCol w="811161">
                  <a:extLst>
                    <a:ext uri="{9D8B030D-6E8A-4147-A177-3AD203B41FA5}">
                      <a16:colId xmlns:a16="http://schemas.microsoft.com/office/drawing/2014/main" val="1995344514"/>
                    </a:ext>
                  </a:extLst>
                </a:gridCol>
                <a:gridCol w="693175">
                  <a:extLst>
                    <a:ext uri="{9D8B030D-6E8A-4147-A177-3AD203B41FA5}">
                      <a16:colId xmlns:a16="http://schemas.microsoft.com/office/drawing/2014/main" val="877283831"/>
                    </a:ext>
                  </a:extLst>
                </a:gridCol>
                <a:gridCol w="707922">
                  <a:extLst>
                    <a:ext uri="{9D8B030D-6E8A-4147-A177-3AD203B41FA5}">
                      <a16:colId xmlns:a16="http://schemas.microsoft.com/office/drawing/2014/main" val="3093755179"/>
                    </a:ext>
                  </a:extLst>
                </a:gridCol>
                <a:gridCol w="634181">
                  <a:extLst>
                    <a:ext uri="{9D8B030D-6E8A-4147-A177-3AD203B41FA5}">
                      <a16:colId xmlns:a16="http://schemas.microsoft.com/office/drawing/2014/main" val="200312497"/>
                    </a:ext>
                  </a:extLst>
                </a:gridCol>
                <a:gridCol w="619432">
                  <a:extLst>
                    <a:ext uri="{9D8B030D-6E8A-4147-A177-3AD203B41FA5}">
                      <a16:colId xmlns:a16="http://schemas.microsoft.com/office/drawing/2014/main" val="624669749"/>
                    </a:ext>
                  </a:extLst>
                </a:gridCol>
                <a:gridCol w="707923">
                  <a:extLst>
                    <a:ext uri="{9D8B030D-6E8A-4147-A177-3AD203B41FA5}">
                      <a16:colId xmlns:a16="http://schemas.microsoft.com/office/drawing/2014/main" val="3700231590"/>
                    </a:ext>
                  </a:extLst>
                </a:gridCol>
                <a:gridCol w="707922">
                  <a:extLst>
                    <a:ext uri="{9D8B030D-6E8A-4147-A177-3AD203B41FA5}">
                      <a16:colId xmlns:a16="http://schemas.microsoft.com/office/drawing/2014/main" val="2013178431"/>
                    </a:ext>
                  </a:extLst>
                </a:gridCol>
                <a:gridCol w="604684">
                  <a:extLst>
                    <a:ext uri="{9D8B030D-6E8A-4147-A177-3AD203B41FA5}">
                      <a16:colId xmlns:a16="http://schemas.microsoft.com/office/drawing/2014/main" val="3888728911"/>
                    </a:ext>
                  </a:extLst>
                </a:gridCol>
                <a:gridCol w="693174">
                  <a:extLst>
                    <a:ext uri="{9D8B030D-6E8A-4147-A177-3AD203B41FA5}">
                      <a16:colId xmlns:a16="http://schemas.microsoft.com/office/drawing/2014/main" val="1582827931"/>
                    </a:ext>
                  </a:extLst>
                </a:gridCol>
                <a:gridCol w="678426">
                  <a:extLst>
                    <a:ext uri="{9D8B030D-6E8A-4147-A177-3AD203B41FA5}">
                      <a16:colId xmlns:a16="http://schemas.microsoft.com/office/drawing/2014/main" val="2121949588"/>
                    </a:ext>
                  </a:extLst>
                </a:gridCol>
                <a:gridCol w="720213">
                  <a:extLst>
                    <a:ext uri="{9D8B030D-6E8A-4147-A177-3AD203B41FA5}">
                      <a16:colId xmlns:a16="http://schemas.microsoft.com/office/drawing/2014/main" val="343615737"/>
                    </a:ext>
                  </a:extLst>
                </a:gridCol>
              </a:tblGrid>
              <a:tr h="475285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20__-20__ 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уч.г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 конец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20__-20__ 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уч.г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 конец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20__-20__ 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уч.г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 конец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20__-20__ 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уч.г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 конец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20__-20__ 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уч.г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 конец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18727"/>
                  </a:ext>
                </a:extLst>
              </a:tr>
              <a:tr h="33385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Словоизменение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359007"/>
                  </a:ext>
                </a:extLst>
              </a:tr>
              <a:tr h="33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025184"/>
                  </a:ext>
                </a:extLst>
              </a:tr>
              <a:tr h="33385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Словообразование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548384"/>
                  </a:ext>
                </a:extLst>
              </a:tr>
              <a:tr h="33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63841"/>
                  </a:ext>
                </a:extLst>
              </a:tr>
              <a:tr h="33385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Лексический компонент речи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752514"/>
                  </a:ext>
                </a:extLst>
              </a:tr>
              <a:tr h="500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049475"/>
                  </a:ext>
                </a:extLst>
              </a:tr>
              <a:tr h="33385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Связная речь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734920"/>
                  </a:ext>
                </a:extLst>
              </a:tr>
              <a:tr h="33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691678"/>
                  </a:ext>
                </a:extLst>
              </a:tr>
              <a:tr h="33385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Письмо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573152"/>
                  </a:ext>
                </a:extLst>
              </a:tr>
              <a:tr h="33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213167"/>
                  </a:ext>
                </a:extLst>
              </a:tr>
              <a:tr h="33385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Чтение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102085"/>
                  </a:ext>
                </a:extLst>
              </a:tr>
              <a:tr h="33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493354"/>
                  </a:ext>
                </a:extLst>
              </a:tr>
              <a:tr h="33385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весь тест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235033"/>
                  </a:ext>
                </a:extLst>
              </a:tr>
              <a:tr h="33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55" marR="43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179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4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683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Диагностика речи обучающихся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1965"/>
            <a:ext cx="9987116" cy="50916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3314" name="Picture 2" descr="1кл24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046" y="1668082"/>
            <a:ext cx="2886683" cy="1961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4кл4Вна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56" b="6956"/>
          <a:stretch>
            <a:fillRect/>
          </a:stretch>
        </p:blipFill>
        <p:spPr bwMode="auto">
          <a:xfrm>
            <a:off x="6828503" y="1485027"/>
            <a:ext cx="3667584" cy="214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4кл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1" b="6290"/>
          <a:stretch>
            <a:fillRect/>
          </a:stretch>
        </p:blipFill>
        <p:spPr bwMode="auto">
          <a:xfrm>
            <a:off x="1751057" y="3822065"/>
            <a:ext cx="3464481" cy="2133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4кл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503" y="3853871"/>
            <a:ext cx="3451124" cy="233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1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613" y="365126"/>
            <a:ext cx="10100186" cy="876693"/>
          </a:xfrm>
        </p:spPr>
        <p:txBody>
          <a:bodyPr>
            <a:noAutofit/>
          </a:bodyPr>
          <a:lstStyle/>
          <a:p>
            <a:r>
              <a:rPr lang="ru-RU" dirty="0"/>
              <a:t>Обследование устной и письменной речи</a:t>
            </a:r>
            <a:br>
              <a:rPr lang="ru-RU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6349"/>
            <a:ext cx="10515599" cy="484960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u="sng" dirty="0" smtClean="0"/>
              <a:t>БЛОК </a:t>
            </a:r>
            <a:r>
              <a:rPr lang="ru-RU" sz="2400" b="1" u="sng" dirty="0"/>
              <a:t>1. ИССЛЕДОВАНИЕ СОСТОЯНИЯ УСТНОЙ </a:t>
            </a:r>
            <a:r>
              <a:rPr lang="ru-RU" sz="2400" b="1" u="sng" dirty="0" smtClean="0"/>
              <a:t>РЕЧИ</a:t>
            </a:r>
          </a:p>
          <a:p>
            <a:pPr marL="0" indent="0">
              <a:buNone/>
            </a:pPr>
            <a:r>
              <a:rPr lang="ru-RU" sz="2400" b="1" dirty="0" smtClean="0"/>
              <a:t>СЕРИЯ </a:t>
            </a:r>
            <a:r>
              <a:rPr lang="ru-RU" sz="2400" b="1" dirty="0"/>
              <a:t>1. ИССЛЕДОВАНИЕ СОСТОЯНИЯ АРТИКУЛЯЦИОННОЙ </a:t>
            </a:r>
            <a:r>
              <a:rPr lang="ru-RU" sz="2400" b="1" dirty="0" smtClean="0"/>
              <a:t>МОТОРИКИ</a:t>
            </a:r>
          </a:p>
          <a:p>
            <a:pPr marL="0" indent="0">
              <a:buNone/>
            </a:pPr>
            <a:endParaRPr lang="ru-RU" sz="9600" b="1" dirty="0" smtClean="0"/>
          </a:p>
          <a:p>
            <a:pPr marL="0" indent="0">
              <a:buNone/>
            </a:pPr>
            <a:r>
              <a:rPr lang="ru-RU" sz="9600" dirty="0"/>
              <a:t/>
            </a:r>
            <a:br>
              <a:rPr lang="ru-RU" sz="9600" dirty="0"/>
            </a:br>
            <a:endParaRPr lang="ru-RU" sz="9600" dirty="0"/>
          </a:p>
          <a:p>
            <a:endParaRPr lang="ru-RU" sz="9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556901"/>
              </p:ext>
            </p:extLst>
          </p:nvPr>
        </p:nvGraphicFramePr>
        <p:xfrm>
          <a:off x="1489585" y="2271248"/>
          <a:ext cx="9394723" cy="41092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6755">
                  <a:extLst>
                    <a:ext uri="{9D8B030D-6E8A-4147-A177-3AD203B41FA5}">
                      <a16:colId xmlns:a16="http://schemas.microsoft.com/office/drawing/2014/main" val="3473006255"/>
                    </a:ext>
                  </a:extLst>
                </a:gridCol>
                <a:gridCol w="494459">
                  <a:extLst>
                    <a:ext uri="{9D8B030D-6E8A-4147-A177-3AD203B41FA5}">
                      <a16:colId xmlns:a16="http://schemas.microsoft.com/office/drawing/2014/main" val="2853092676"/>
                    </a:ext>
                  </a:extLst>
                </a:gridCol>
                <a:gridCol w="494459">
                  <a:extLst>
                    <a:ext uri="{9D8B030D-6E8A-4147-A177-3AD203B41FA5}">
                      <a16:colId xmlns:a16="http://schemas.microsoft.com/office/drawing/2014/main" val="3841839544"/>
                    </a:ext>
                  </a:extLst>
                </a:gridCol>
                <a:gridCol w="494459">
                  <a:extLst>
                    <a:ext uri="{9D8B030D-6E8A-4147-A177-3AD203B41FA5}">
                      <a16:colId xmlns:a16="http://schemas.microsoft.com/office/drawing/2014/main" val="3437923497"/>
                    </a:ext>
                  </a:extLst>
                </a:gridCol>
                <a:gridCol w="494459">
                  <a:extLst>
                    <a:ext uri="{9D8B030D-6E8A-4147-A177-3AD203B41FA5}">
                      <a16:colId xmlns:a16="http://schemas.microsoft.com/office/drawing/2014/main" val="2164446054"/>
                    </a:ext>
                  </a:extLst>
                </a:gridCol>
                <a:gridCol w="494459">
                  <a:extLst>
                    <a:ext uri="{9D8B030D-6E8A-4147-A177-3AD203B41FA5}">
                      <a16:colId xmlns:a16="http://schemas.microsoft.com/office/drawing/2014/main" val="4081600169"/>
                    </a:ext>
                  </a:extLst>
                </a:gridCol>
                <a:gridCol w="494459">
                  <a:extLst>
                    <a:ext uri="{9D8B030D-6E8A-4147-A177-3AD203B41FA5}">
                      <a16:colId xmlns:a16="http://schemas.microsoft.com/office/drawing/2014/main" val="3169401987"/>
                    </a:ext>
                  </a:extLst>
                </a:gridCol>
                <a:gridCol w="494459">
                  <a:extLst>
                    <a:ext uri="{9D8B030D-6E8A-4147-A177-3AD203B41FA5}">
                      <a16:colId xmlns:a16="http://schemas.microsoft.com/office/drawing/2014/main" val="411103980"/>
                    </a:ext>
                  </a:extLst>
                </a:gridCol>
                <a:gridCol w="494459">
                  <a:extLst>
                    <a:ext uri="{9D8B030D-6E8A-4147-A177-3AD203B41FA5}">
                      <a16:colId xmlns:a16="http://schemas.microsoft.com/office/drawing/2014/main" val="2484815287"/>
                    </a:ext>
                  </a:extLst>
                </a:gridCol>
                <a:gridCol w="2472296">
                  <a:extLst>
                    <a:ext uri="{9D8B030D-6E8A-4147-A177-3AD203B41FA5}">
                      <a16:colId xmlns:a16="http://schemas.microsoft.com/office/drawing/2014/main" val="4098743358"/>
                    </a:ext>
                  </a:extLst>
                </a:gridCol>
              </a:tblGrid>
              <a:tr h="3457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пробы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Критерии оценки (</a:t>
                      </a:r>
                      <a:r>
                        <a:rPr lang="en-US" sz="2000">
                          <a:effectLst/>
                        </a:rPr>
                        <a:t>MAX 3</a:t>
                      </a:r>
                      <a:r>
                        <a:rPr lang="ru-RU" sz="2000">
                          <a:effectLst/>
                        </a:rPr>
                        <a:t>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416352"/>
                  </a:ext>
                </a:extLst>
              </a:tr>
              <a:tr h="351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нач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нач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519711"/>
                  </a:ext>
                </a:extLst>
              </a:tr>
              <a:tr h="3457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Надуть щеки (обе+поочередно)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3- выполняет правильно;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 выполняет замедленно и напряженно;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 выполняет с ошибками: длительный поиск позы, тремор;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 синкинезии, гиперкинезы или не выполняет вообще.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162953"/>
                  </a:ext>
                </a:extLst>
              </a:tr>
              <a:tr h="3457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«Улыбка - трубочка»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59680"/>
                  </a:ext>
                </a:extLst>
              </a:tr>
              <a:tr h="3457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 «Лопатка»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056840"/>
                  </a:ext>
                </a:extLst>
              </a:tr>
              <a:tr h="4550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 «Иголочка»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162505"/>
                  </a:ext>
                </a:extLst>
              </a:tr>
              <a:tr h="3457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 «Маятник» (вправо/влево)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057775"/>
                  </a:ext>
                </a:extLst>
              </a:tr>
              <a:tr h="3457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 «Качели» (вверх/вниз)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586961"/>
                  </a:ext>
                </a:extLst>
              </a:tr>
              <a:tr h="3457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 «Чашечка»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940245"/>
                  </a:ext>
                </a:extLst>
              </a:tr>
              <a:tr h="34575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 (</a:t>
                      </a:r>
                      <a:r>
                        <a:rPr lang="en-US" sz="1400" dirty="0">
                          <a:effectLst/>
                        </a:rPr>
                        <a:t>max=21)</a:t>
                      </a:r>
                      <a:r>
                        <a:rPr lang="ru-RU" sz="1400" dirty="0">
                          <a:effectLst/>
                        </a:rPr>
                        <a:t>                   баллы</a:t>
                      </a:r>
                      <a:endParaRPr lang="ru-RU" sz="20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 = баллы: 0,21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942483"/>
                  </a:ext>
                </a:extLst>
              </a:tr>
              <a:tr h="536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65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82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0501"/>
          </a:xfrm>
        </p:spPr>
        <p:txBody>
          <a:bodyPr>
            <a:normAutofit/>
          </a:bodyPr>
          <a:lstStyle/>
          <a:p>
            <a:r>
              <a:rPr lang="ru-RU" dirty="0"/>
              <a:t>Обследование устной и письменной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174" y="1135626"/>
            <a:ext cx="10660626" cy="5041337"/>
          </a:xfrm>
        </p:spPr>
        <p:txBody>
          <a:bodyPr>
            <a:normAutofit/>
          </a:bodyPr>
          <a:lstStyle/>
          <a:p>
            <a:pPr algn="ctr"/>
            <a:r>
              <a:rPr lang="ru-RU" sz="2400" b="1" u="sng" dirty="0"/>
              <a:t>БЛОК 1. ИССЛЕДОВАНИЕ СОСТОЯНИЯ УСТНОЙ РЕЧИ</a:t>
            </a:r>
          </a:p>
          <a:p>
            <a:pPr marL="0" indent="0" algn="ctr">
              <a:buNone/>
            </a:pPr>
            <a:r>
              <a:rPr lang="ru-RU" sz="2400" b="1" dirty="0"/>
              <a:t>СЕРИЯ 2. ИССЛЕДОВАНИЕ СОСТОЯНИЯ ЗВУКОПРОИЗНОШЕНИЯ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523916"/>
              </p:ext>
            </p:extLst>
          </p:nvPr>
        </p:nvGraphicFramePr>
        <p:xfrm>
          <a:off x="2035276" y="2109021"/>
          <a:ext cx="7462682" cy="4154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6635">
                  <a:extLst>
                    <a:ext uri="{9D8B030D-6E8A-4147-A177-3AD203B41FA5}">
                      <a16:colId xmlns:a16="http://schemas.microsoft.com/office/drawing/2014/main" val="987826228"/>
                    </a:ext>
                  </a:extLst>
                </a:gridCol>
                <a:gridCol w="392773">
                  <a:extLst>
                    <a:ext uri="{9D8B030D-6E8A-4147-A177-3AD203B41FA5}">
                      <a16:colId xmlns:a16="http://schemas.microsoft.com/office/drawing/2014/main" val="1488776156"/>
                    </a:ext>
                  </a:extLst>
                </a:gridCol>
                <a:gridCol w="392773">
                  <a:extLst>
                    <a:ext uri="{9D8B030D-6E8A-4147-A177-3AD203B41FA5}">
                      <a16:colId xmlns:a16="http://schemas.microsoft.com/office/drawing/2014/main" val="3306802420"/>
                    </a:ext>
                  </a:extLst>
                </a:gridCol>
                <a:gridCol w="392773">
                  <a:extLst>
                    <a:ext uri="{9D8B030D-6E8A-4147-A177-3AD203B41FA5}">
                      <a16:colId xmlns:a16="http://schemas.microsoft.com/office/drawing/2014/main" val="2328424277"/>
                    </a:ext>
                  </a:extLst>
                </a:gridCol>
                <a:gridCol w="392773">
                  <a:extLst>
                    <a:ext uri="{9D8B030D-6E8A-4147-A177-3AD203B41FA5}">
                      <a16:colId xmlns:a16="http://schemas.microsoft.com/office/drawing/2014/main" val="2792415085"/>
                    </a:ext>
                  </a:extLst>
                </a:gridCol>
                <a:gridCol w="392773">
                  <a:extLst>
                    <a:ext uri="{9D8B030D-6E8A-4147-A177-3AD203B41FA5}">
                      <a16:colId xmlns:a16="http://schemas.microsoft.com/office/drawing/2014/main" val="755423925"/>
                    </a:ext>
                  </a:extLst>
                </a:gridCol>
                <a:gridCol w="392773">
                  <a:extLst>
                    <a:ext uri="{9D8B030D-6E8A-4147-A177-3AD203B41FA5}">
                      <a16:colId xmlns:a16="http://schemas.microsoft.com/office/drawing/2014/main" val="483620074"/>
                    </a:ext>
                  </a:extLst>
                </a:gridCol>
                <a:gridCol w="392773">
                  <a:extLst>
                    <a:ext uri="{9D8B030D-6E8A-4147-A177-3AD203B41FA5}">
                      <a16:colId xmlns:a16="http://schemas.microsoft.com/office/drawing/2014/main" val="4197479943"/>
                    </a:ext>
                  </a:extLst>
                </a:gridCol>
                <a:gridCol w="392773">
                  <a:extLst>
                    <a:ext uri="{9D8B030D-6E8A-4147-A177-3AD203B41FA5}">
                      <a16:colId xmlns:a16="http://schemas.microsoft.com/office/drawing/2014/main" val="3864509099"/>
                    </a:ext>
                  </a:extLst>
                </a:gridCol>
                <a:gridCol w="1963863">
                  <a:extLst>
                    <a:ext uri="{9D8B030D-6E8A-4147-A177-3AD203B41FA5}">
                      <a16:colId xmlns:a16="http://schemas.microsoft.com/office/drawing/2014/main" val="694267057"/>
                    </a:ext>
                  </a:extLst>
                </a:gridCol>
              </a:tblGrid>
              <a:tr h="51688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пробы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(повторить за логопедом)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 класс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 класс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класс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класс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Критерии оценки (</a:t>
                      </a:r>
                      <a:r>
                        <a:rPr lang="en-US" sz="1800">
                          <a:effectLst/>
                        </a:rPr>
                        <a:t>MAX 3</a:t>
                      </a:r>
                      <a:r>
                        <a:rPr lang="ru-RU" sz="1800">
                          <a:effectLst/>
                        </a:rPr>
                        <a:t>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378402"/>
                  </a:ext>
                </a:extLst>
              </a:tr>
              <a:tr h="405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973702"/>
                  </a:ext>
                </a:extLst>
              </a:tr>
              <a:tr h="8614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Свистящие: [С]: Сын ест суп. [С’]: На осине сидит синица. [З]: В зале звучит музыка. [З’]: У хозяйки зелье в подземелье. [Ц]: У колодца цыпленок.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3- норма;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2- не автоматизированы;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1- заменяются на другие, правильно произносимые звуки;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0- искажаются или отсутствуют.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442139"/>
                  </a:ext>
                </a:extLst>
              </a:tr>
              <a:tr h="6891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 Шипящие: [Ш]: Машина шуба в шкафу. [Ж]: Жук жужжит. [Щ]: В ущелье скопище клещей. [Ч]: На веточке певчая птичка.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289200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 [Л] - [Л‘]: У елки колкие иголки. Лена поливает лилии.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396850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 [Р] - [Р‘]: На огороде рос горох. Мария трет редьку.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662430"/>
                  </a:ext>
                </a:extLst>
              </a:tr>
              <a:tr h="25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 Другие звуки.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196643"/>
                  </a:ext>
                </a:extLst>
              </a:tr>
              <a:tr h="25844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 (</a:t>
                      </a:r>
                      <a:r>
                        <a:rPr lang="en-US" sz="1200">
                          <a:effectLst/>
                        </a:rPr>
                        <a:t>max=</a:t>
                      </a:r>
                      <a:r>
                        <a:rPr lang="ru-RU" sz="1200">
                          <a:effectLst/>
                        </a:rPr>
                        <a:t>15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r>
                        <a:rPr lang="ru-RU" sz="1200">
                          <a:effectLst/>
                        </a:rPr>
                        <a:t>                   баллы</a:t>
                      </a:r>
                      <a:endParaRPr lang="ru-RU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= баллы: 0,15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127421"/>
                  </a:ext>
                </a:extLst>
              </a:tr>
              <a:tr h="258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93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8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3740"/>
          </a:xfrm>
        </p:spPr>
        <p:txBody>
          <a:bodyPr>
            <a:normAutofit/>
          </a:bodyPr>
          <a:lstStyle/>
          <a:p>
            <a:r>
              <a:rPr lang="ru-RU" dirty="0"/>
              <a:t>Обследование устной и письменной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929" y="1120877"/>
            <a:ext cx="10704871" cy="505608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b="1" u="sng" dirty="0"/>
              <a:t>БЛОК 1. ИССЛЕДОВАНИЕ СОСТОЯНИЯ УСТНОЙ </a:t>
            </a:r>
            <a:r>
              <a:rPr lang="ru-RU" b="1" u="sng" dirty="0" smtClean="0"/>
              <a:t>РЕЧИ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/>
              <a:t>СЕРИЯ 3.</a:t>
            </a:r>
            <a:r>
              <a:rPr lang="ru-RU" sz="2400" b="1" dirty="0" smtClean="0"/>
              <a:t> ИССЛЕДОВАНИЕ СФОРМИРОВАННОСТИ  </a:t>
            </a:r>
            <a:r>
              <a:rPr lang="ru-RU" sz="2400" b="1" dirty="0"/>
              <a:t>СЛОГОВОЙ СТРУКТУРЫ СЛОВА</a:t>
            </a: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582969"/>
              </p:ext>
            </p:extLst>
          </p:nvPr>
        </p:nvGraphicFramePr>
        <p:xfrm>
          <a:off x="1238869" y="2109017"/>
          <a:ext cx="9320978" cy="4276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3465">
                  <a:extLst>
                    <a:ext uri="{9D8B030D-6E8A-4147-A177-3AD203B41FA5}">
                      <a16:colId xmlns:a16="http://schemas.microsoft.com/office/drawing/2014/main" val="3774495368"/>
                    </a:ext>
                  </a:extLst>
                </a:gridCol>
                <a:gridCol w="490578">
                  <a:extLst>
                    <a:ext uri="{9D8B030D-6E8A-4147-A177-3AD203B41FA5}">
                      <a16:colId xmlns:a16="http://schemas.microsoft.com/office/drawing/2014/main" val="1528820032"/>
                    </a:ext>
                  </a:extLst>
                </a:gridCol>
                <a:gridCol w="490578">
                  <a:extLst>
                    <a:ext uri="{9D8B030D-6E8A-4147-A177-3AD203B41FA5}">
                      <a16:colId xmlns:a16="http://schemas.microsoft.com/office/drawing/2014/main" val="3371486968"/>
                    </a:ext>
                  </a:extLst>
                </a:gridCol>
                <a:gridCol w="490578">
                  <a:extLst>
                    <a:ext uri="{9D8B030D-6E8A-4147-A177-3AD203B41FA5}">
                      <a16:colId xmlns:a16="http://schemas.microsoft.com/office/drawing/2014/main" val="1123641535"/>
                    </a:ext>
                  </a:extLst>
                </a:gridCol>
                <a:gridCol w="490578">
                  <a:extLst>
                    <a:ext uri="{9D8B030D-6E8A-4147-A177-3AD203B41FA5}">
                      <a16:colId xmlns:a16="http://schemas.microsoft.com/office/drawing/2014/main" val="3027475698"/>
                    </a:ext>
                  </a:extLst>
                </a:gridCol>
                <a:gridCol w="490578">
                  <a:extLst>
                    <a:ext uri="{9D8B030D-6E8A-4147-A177-3AD203B41FA5}">
                      <a16:colId xmlns:a16="http://schemas.microsoft.com/office/drawing/2014/main" val="2517161224"/>
                    </a:ext>
                  </a:extLst>
                </a:gridCol>
                <a:gridCol w="490578">
                  <a:extLst>
                    <a:ext uri="{9D8B030D-6E8A-4147-A177-3AD203B41FA5}">
                      <a16:colId xmlns:a16="http://schemas.microsoft.com/office/drawing/2014/main" val="3240375374"/>
                    </a:ext>
                  </a:extLst>
                </a:gridCol>
                <a:gridCol w="490578">
                  <a:extLst>
                    <a:ext uri="{9D8B030D-6E8A-4147-A177-3AD203B41FA5}">
                      <a16:colId xmlns:a16="http://schemas.microsoft.com/office/drawing/2014/main" val="3402681773"/>
                    </a:ext>
                  </a:extLst>
                </a:gridCol>
                <a:gridCol w="490578">
                  <a:extLst>
                    <a:ext uri="{9D8B030D-6E8A-4147-A177-3AD203B41FA5}">
                      <a16:colId xmlns:a16="http://schemas.microsoft.com/office/drawing/2014/main" val="4242048670"/>
                    </a:ext>
                  </a:extLst>
                </a:gridCol>
                <a:gridCol w="2452889">
                  <a:extLst>
                    <a:ext uri="{9D8B030D-6E8A-4147-A177-3AD203B41FA5}">
                      <a16:colId xmlns:a16="http://schemas.microsoft.com/office/drawing/2014/main" val="997745368"/>
                    </a:ext>
                  </a:extLst>
                </a:gridCol>
              </a:tblGrid>
              <a:tr h="3134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пробы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Критерии оценки (</a:t>
                      </a:r>
                      <a:r>
                        <a:rPr lang="en-US" sz="2000">
                          <a:effectLst/>
                        </a:rPr>
                        <a:t>MAX 3</a:t>
                      </a:r>
                      <a:r>
                        <a:rPr lang="ru-RU" sz="2000">
                          <a:effectLst/>
                        </a:rPr>
                        <a:t>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388021"/>
                  </a:ext>
                </a:extLst>
              </a:tr>
              <a:tr h="324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13597"/>
                  </a:ext>
                </a:extLst>
              </a:tr>
              <a:tr h="313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«аквариум»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3- правильное воспроизведение;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 замедленнее или послоговое воспроизведение;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 искажение, НО самокоррекция после повторного предъявления;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 искажает, даже после повторного предъявления.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850444"/>
                  </a:ext>
                </a:extLst>
              </a:tr>
              <a:tr h="313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«часовщик»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248689"/>
                  </a:ext>
                </a:extLst>
              </a:tr>
              <a:tr h="313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 «температура»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993445"/>
                  </a:ext>
                </a:extLst>
              </a:tr>
              <a:tr h="313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 «серпантин»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620716"/>
                  </a:ext>
                </a:extLst>
              </a:tr>
              <a:tr h="313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 «термометр»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868111"/>
                  </a:ext>
                </a:extLst>
              </a:tr>
              <a:tr h="313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 «сковорода»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101727"/>
                  </a:ext>
                </a:extLst>
              </a:tr>
              <a:tr h="313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 «репетиция»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45838"/>
                  </a:ext>
                </a:extLst>
              </a:tr>
              <a:tr h="313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 «мотоциклист»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5160"/>
                  </a:ext>
                </a:extLst>
              </a:tr>
              <a:tr h="31344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(</a:t>
                      </a:r>
                      <a:r>
                        <a:rPr lang="en-US" sz="1400">
                          <a:effectLst/>
                        </a:rPr>
                        <a:t>max=2</a:t>
                      </a:r>
                      <a:r>
                        <a:rPr lang="ru-RU" sz="1400">
                          <a:effectLst/>
                        </a:rPr>
                        <a:t>4</a:t>
                      </a:r>
                      <a:r>
                        <a:rPr lang="en-US" sz="1400">
                          <a:effectLst/>
                        </a:rPr>
                        <a:t>) </a:t>
                      </a:r>
                      <a:r>
                        <a:rPr lang="ru-RU" sz="1400">
                          <a:effectLst/>
                        </a:rPr>
                        <a:t>                  баллы</a:t>
                      </a:r>
                      <a:endParaRPr lang="ru-RU" sz="20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= баллы: 0,24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773015"/>
                  </a:ext>
                </a:extLst>
              </a:tr>
              <a:tr h="817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941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1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Обследование устной и письменной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2388"/>
            <a:ext cx="10515600" cy="5144575"/>
          </a:xfrm>
        </p:spPr>
        <p:txBody>
          <a:bodyPr>
            <a:normAutofit/>
          </a:bodyPr>
          <a:lstStyle/>
          <a:p>
            <a:pPr algn="ctr"/>
            <a:r>
              <a:rPr lang="ru-RU" sz="2400" b="1" u="sng" dirty="0"/>
              <a:t>БЛОК 1. ИССЛЕДОВАНИЕ СОСТОЯНИЯ УСТНОЙ РЕЧИ</a:t>
            </a:r>
          </a:p>
          <a:p>
            <a:pPr marL="0" indent="0" algn="ctr">
              <a:buNone/>
            </a:pPr>
            <a:r>
              <a:rPr lang="ru-RU" sz="2400" b="1" dirty="0" smtClean="0"/>
              <a:t>СЕРИЯ </a:t>
            </a:r>
            <a:r>
              <a:rPr lang="ru-RU" sz="2400" b="1" dirty="0"/>
              <a:t>4. ИССЛЕДОВАНИЕ СОСТОЯНИЯ ФОНЕМАТИЧЕСКОГО ВОСПРИЯТИЯ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39369"/>
              </p:ext>
            </p:extLst>
          </p:nvPr>
        </p:nvGraphicFramePr>
        <p:xfrm>
          <a:off x="1622321" y="1887797"/>
          <a:ext cx="8672052" cy="4686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8542">
                  <a:extLst>
                    <a:ext uri="{9D8B030D-6E8A-4147-A177-3AD203B41FA5}">
                      <a16:colId xmlns:a16="http://schemas.microsoft.com/office/drawing/2014/main" val="3656344983"/>
                    </a:ext>
                  </a:extLst>
                </a:gridCol>
                <a:gridCol w="456424">
                  <a:extLst>
                    <a:ext uri="{9D8B030D-6E8A-4147-A177-3AD203B41FA5}">
                      <a16:colId xmlns:a16="http://schemas.microsoft.com/office/drawing/2014/main" val="3747648400"/>
                    </a:ext>
                  </a:extLst>
                </a:gridCol>
                <a:gridCol w="456424">
                  <a:extLst>
                    <a:ext uri="{9D8B030D-6E8A-4147-A177-3AD203B41FA5}">
                      <a16:colId xmlns:a16="http://schemas.microsoft.com/office/drawing/2014/main" val="458561826"/>
                    </a:ext>
                  </a:extLst>
                </a:gridCol>
                <a:gridCol w="456424">
                  <a:extLst>
                    <a:ext uri="{9D8B030D-6E8A-4147-A177-3AD203B41FA5}">
                      <a16:colId xmlns:a16="http://schemas.microsoft.com/office/drawing/2014/main" val="1963185457"/>
                    </a:ext>
                  </a:extLst>
                </a:gridCol>
                <a:gridCol w="456424">
                  <a:extLst>
                    <a:ext uri="{9D8B030D-6E8A-4147-A177-3AD203B41FA5}">
                      <a16:colId xmlns:a16="http://schemas.microsoft.com/office/drawing/2014/main" val="3702303369"/>
                    </a:ext>
                  </a:extLst>
                </a:gridCol>
                <a:gridCol w="456424">
                  <a:extLst>
                    <a:ext uri="{9D8B030D-6E8A-4147-A177-3AD203B41FA5}">
                      <a16:colId xmlns:a16="http://schemas.microsoft.com/office/drawing/2014/main" val="1725021822"/>
                    </a:ext>
                  </a:extLst>
                </a:gridCol>
                <a:gridCol w="456424">
                  <a:extLst>
                    <a:ext uri="{9D8B030D-6E8A-4147-A177-3AD203B41FA5}">
                      <a16:colId xmlns:a16="http://schemas.microsoft.com/office/drawing/2014/main" val="596656380"/>
                    </a:ext>
                  </a:extLst>
                </a:gridCol>
                <a:gridCol w="456424">
                  <a:extLst>
                    <a:ext uri="{9D8B030D-6E8A-4147-A177-3AD203B41FA5}">
                      <a16:colId xmlns:a16="http://schemas.microsoft.com/office/drawing/2014/main" val="2594386805"/>
                    </a:ext>
                  </a:extLst>
                </a:gridCol>
                <a:gridCol w="456424">
                  <a:extLst>
                    <a:ext uri="{9D8B030D-6E8A-4147-A177-3AD203B41FA5}">
                      <a16:colId xmlns:a16="http://schemas.microsoft.com/office/drawing/2014/main" val="3624734061"/>
                    </a:ext>
                  </a:extLst>
                </a:gridCol>
                <a:gridCol w="2282118">
                  <a:extLst>
                    <a:ext uri="{9D8B030D-6E8A-4147-A177-3AD203B41FA5}">
                      <a16:colId xmlns:a16="http://schemas.microsoft.com/office/drawing/2014/main" val="929170681"/>
                    </a:ext>
                  </a:extLst>
                </a:gridCol>
              </a:tblGrid>
              <a:tr h="2389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Пробы (для 1 кл/ 2 кл/ 3 кл/ 4 кл)</a:t>
                      </a:r>
                      <a:endParaRPr lang="ru-RU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(повторить за логопедом)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Критерии оценки (</a:t>
                      </a:r>
                      <a:r>
                        <a:rPr lang="en-US" sz="2000">
                          <a:effectLst/>
                        </a:rPr>
                        <a:t>MAX 3</a:t>
                      </a:r>
                      <a:r>
                        <a:rPr lang="ru-RU" sz="2000">
                          <a:effectLst/>
                        </a:rPr>
                        <a:t>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225544"/>
                  </a:ext>
                </a:extLst>
              </a:tr>
              <a:tr h="266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848296"/>
                  </a:ext>
                </a:extLst>
              </a:tr>
              <a:tr h="3982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ма-на/ ом-он-он/ 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ном-мон-ном/ мна-нам-нам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3- правильное воспроизведение в нормальном темпе;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 правильное воспроизведение в замедленном темпе;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 правильное воспроизведение только после повторного предъявления;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 искаженное воспроизведение, даже после повторного предъявления.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621605"/>
                  </a:ext>
                </a:extLst>
              </a:tr>
              <a:tr h="3982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ка-га/ то-до-то/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бок-пок-бок/ гот-кот-гот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002370"/>
                  </a:ext>
                </a:extLst>
              </a:tr>
              <a:tr h="3982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 да-да-та/ опа-оба-оба/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тон-тон-дон/ тне-дне-дне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315868"/>
                  </a:ext>
                </a:extLst>
              </a:tr>
              <a:tr h="3982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 ва-фа-ва/ тас-тас-дас/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вын-фын-фын/ вна-фна-фна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258372"/>
                  </a:ext>
                </a:extLst>
              </a:tr>
              <a:tr h="3982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 за-са-за/ зан-сан-зас/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кса-кза-кза/ зну-жну-зну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27429"/>
                  </a:ext>
                </a:extLst>
              </a:tr>
              <a:tr h="3982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 ца-са-са/ цап-цап-сап/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жат-шат-жат/ ран-лан-ран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004141"/>
                  </a:ext>
                </a:extLst>
              </a:tr>
              <a:tr h="3982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 ча-тя-ча/ чач-тяч-чач/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тан-цан-цан/ омш-омс-омс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302282"/>
                  </a:ext>
                </a:extLst>
              </a:tr>
              <a:tr h="3982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 ша-ша-са/ шпа-шпа-спа/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мош-мош-мос/ щак-чак-чак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167510"/>
                  </a:ext>
                </a:extLst>
              </a:tr>
              <a:tr h="23897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(</a:t>
                      </a:r>
                      <a:r>
                        <a:rPr lang="en-US" sz="1400">
                          <a:effectLst/>
                        </a:rPr>
                        <a:t>max=2</a:t>
                      </a:r>
                      <a:r>
                        <a:rPr lang="ru-RU" sz="1400">
                          <a:effectLst/>
                        </a:rPr>
                        <a:t>4</a:t>
                      </a:r>
                      <a:r>
                        <a:rPr lang="en-US" sz="1400">
                          <a:effectLst/>
                        </a:rPr>
                        <a:t>)</a:t>
                      </a:r>
                      <a:r>
                        <a:rPr lang="ru-RU" sz="1400">
                          <a:effectLst/>
                        </a:rPr>
                        <a:t>                   баллы</a:t>
                      </a:r>
                      <a:endParaRPr lang="ru-RU" sz="20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= баллы: 0,24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353849"/>
                  </a:ext>
                </a:extLst>
              </a:tr>
              <a:tr h="358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724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10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755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Обследование устной и письменной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922" y="722671"/>
            <a:ext cx="10645878" cy="551328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u="sng" dirty="0"/>
              <a:t>БЛОК 1. ИССЛЕДОВАНИЕ СОСТОЯНИЯ УСТНОЙ </a:t>
            </a:r>
            <a:r>
              <a:rPr lang="ru-RU" sz="2400" u="sng" dirty="0" smtClean="0"/>
              <a:t>РЕЧИ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СЕРИЯ 5. ИССЛЕДОВАНИЕ СОСТОЯНИЯ ЯЗЫКОВОГО А, С, П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24347"/>
              </p:ext>
            </p:extLst>
          </p:nvPr>
        </p:nvGraphicFramePr>
        <p:xfrm>
          <a:off x="707922" y="1504335"/>
          <a:ext cx="10456608" cy="5109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6498">
                  <a:extLst>
                    <a:ext uri="{9D8B030D-6E8A-4147-A177-3AD203B41FA5}">
                      <a16:colId xmlns:a16="http://schemas.microsoft.com/office/drawing/2014/main" val="158976360"/>
                    </a:ext>
                  </a:extLst>
                </a:gridCol>
                <a:gridCol w="536084">
                  <a:extLst>
                    <a:ext uri="{9D8B030D-6E8A-4147-A177-3AD203B41FA5}">
                      <a16:colId xmlns:a16="http://schemas.microsoft.com/office/drawing/2014/main" val="848583984"/>
                    </a:ext>
                  </a:extLst>
                </a:gridCol>
                <a:gridCol w="607563">
                  <a:extLst>
                    <a:ext uri="{9D8B030D-6E8A-4147-A177-3AD203B41FA5}">
                      <a16:colId xmlns:a16="http://schemas.microsoft.com/office/drawing/2014/main" val="821048210"/>
                    </a:ext>
                  </a:extLst>
                </a:gridCol>
                <a:gridCol w="3323719">
                  <a:extLst>
                    <a:ext uri="{9D8B030D-6E8A-4147-A177-3AD203B41FA5}">
                      <a16:colId xmlns:a16="http://schemas.microsoft.com/office/drawing/2014/main" val="3208776366"/>
                    </a:ext>
                  </a:extLst>
                </a:gridCol>
                <a:gridCol w="607563">
                  <a:extLst>
                    <a:ext uri="{9D8B030D-6E8A-4147-A177-3AD203B41FA5}">
                      <a16:colId xmlns:a16="http://schemas.microsoft.com/office/drawing/2014/main" val="2445536309"/>
                    </a:ext>
                  </a:extLst>
                </a:gridCol>
                <a:gridCol w="556929">
                  <a:extLst>
                    <a:ext uri="{9D8B030D-6E8A-4147-A177-3AD203B41FA5}">
                      <a16:colId xmlns:a16="http://schemas.microsoft.com/office/drawing/2014/main" val="3810249104"/>
                    </a:ext>
                  </a:extLst>
                </a:gridCol>
                <a:gridCol w="1608252">
                  <a:extLst>
                    <a:ext uri="{9D8B030D-6E8A-4147-A177-3AD203B41FA5}">
                      <a16:colId xmlns:a16="http://schemas.microsoft.com/office/drawing/2014/main" val="4252115932"/>
                    </a:ext>
                  </a:extLst>
                </a:gridCol>
              </a:tblGrid>
              <a:tr h="2200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пробы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пробы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Критерии оценки (</a:t>
                      </a:r>
                      <a:r>
                        <a:rPr lang="en-US" sz="1400">
                          <a:effectLst/>
                        </a:rPr>
                        <a:t>MAX 3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255773"/>
                  </a:ext>
                </a:extLst>
              </a:tr>
              <a:tr h="220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79368"/>
                  </a:ext>
                </a:extLst>
              </a:tr>
              <a:tr h="5657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 Какой 1 звук в слове? (№1)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аист, жаба, труба, кабан.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кубик, апельсин, молоток, грабли.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Выдели глас. </a:t>
                      </a:r>
                      <a:r>
                        <a:rPr lang="ru-RU" sz="1200" dirty="0" err="1">
                          <a:effectLst/>
                        </a:rPr>
                        <a:t>зв</a:t>
                      </a:r>
                      <a:r>
                        <a:rPr lang="ru-RU" sz="1200" dirty="0">
                          <a:effectLst/>
                        </a:rPr>
                        <a:t>. из названий картинок (№1)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Нач</a:t>
                      </a:r>
                      <a:r>
                        <a:rPr lang="ru-RU" sz="1200" dirty="0">
                          <a:effectLst/>
                        </a:rPr>
                        <a:t>: курица, глобус, автобус, гири.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Кон: вилка, клоун, акула, барабан.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3- без ошибок;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2- одна ошибка и/или </a:t>
                      </a:r>
                      <a:r>
                        <a:rPr lang="ru-RU" sz="1200" dirty="0" err="1">
                          <a:effectLst/>
                        </a:rPr>
                        <a:t>самокоррекция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1- две ошибки;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0- три и более ошибок.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194615"/>
                  </a:ext>
                </a:extLst>
              </a:tr>
              <a:tr h="66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 Какой посл. звук в слове? (№2)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лимон, кенгуру, колесо, муравей.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пылесос, окно, стол, шкаф.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 Выдели предпоследний звук из назв. карт. (№2)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шарф, туча, сумка, чайник.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колбаса, паук, стол, шорты.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478086"/>
                  </a:ext>
                </a:extLst>
              </a:tr>
              <a:tr h="5657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 Сколько звуков в слове? (№3)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жук, белка, пила, бант.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душ, сыр, зонт, замок.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 Запиши, сколько зв в слове? (№3)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гусь, кукла, сова, стул.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лось, лимон, кит, жираф.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62218"/>
                  </a:ext>
                </a:extLst>
              </a:tr>
              <a:tr h="66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 Назови общий звук в словах? (№ 4абв)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дом-окно, очки-меч, мышь-мост.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пила-стол, жук-суп, рак-морж.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 Выдели общий звук из названий карт. (№4 абв).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коса-сыр, губы-лук, нога-гриб.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уши-шапка, бусы-жаба, дом-зонт.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95867"/>
                  </a:ext>
                </a:extLst>
              </a:tr>
              <a:tr h="5657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 Отгадай слово по звукам.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[кот], [лапа], [канат].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[лук], [пуск], [палка].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 Отгадай слово по звукам: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[жара], [бочка], [почка].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Кон. </a:t>
                      </a:r>
                      <a:r>
                        <a:rPr lang="en-US" sz="1200">
                          <a:effectLst/>
                        </a:rPr>
                        <a:t>[</a:t>
                      </a:r>
                      <a:r>
                        <a:rPr lang="ru-RU" sz="1200">
                          <a:effectLst/>
                        </a:rPr>
                        <a:t>рука</a:t>
                      </a:r>
                      <a:r>
                        <a:rPr lang="en-US" sz="1200">
                          <a:effectLst/>
                        </a:rPr>
                        <a:t>]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 [</a:t>
                      </a:r>
                      <a:r>
                        <a:rPr lang="ru-RU" sz="1200">
                          <a:effectLst/>
                        </a:rPr>
                        <a:t>панда</a:t>
                      </a:r>
                      <a:r>
                        <a:rPr lang="en-US" sz="1200">
                          <a:effectLst/>
                        </a:rPr>
                        <a:t>]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 [</a:t>
                      </a:r>
                      <a:r>
                        <a:rPr lang="ru-RU" sz="1200">
                          <a:effectLst/>
                        </a:rPr>
                        <a:t>радуга</a:t>
                      </a:r>
                      <a:r>
                        <a:rPr lang="en-US" sz="1200">
                          <a:effectLst/>
                        </a:rPr>
                        <a:t>]</a:t>
                      </a:r>
                      <a:r>
                        <a:rPr lang="ru-RU" sz="1200">
                          <a:effectLst/>
                        </a:rPr>
                        <a:t>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668823"/>
                  </a:ext>
                </a:extLst>
              </a:tr>
              <a:tr h="3771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 Отбери картинки, в названиях которых есть звук [с]. (№5)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 Отбери картинки, в названиях которых есть звук [к]. (№5)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230795"/>
                  </a:ext>
                </a:extLst>
              </a:tr>
              <a:tr h="5657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 Придумай слово со звуком: 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[м], [к], [у].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[т], [ш], [н].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 Придумай слово со зв: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[п], [д], [ч].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[и], [в], [ц].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836732"/>
                  </a:ext>
                </a:extLst>
              </a:tr>
              <a:tr h="22001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 (</a:t>
                      </a:r>
                      <a:r>
                        <a:rPr lang="en-US" sz="1200" dirty="0">
                          <a:effectLst/>
                        </a:rPr>
                        <a:t>max</a:t>
                      </a:r>
                      <a:r>
                        <a:rPr lang="ru-RU" sz="1200" dirty="0">
                          <a:effectLst/>
                        </a:rPr>
                        <a:t>=21)                   баллы</a:t>
                      </a:r>
                      <a:endParaRPr lang="ru-RU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 = баллы: 0,21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ИТОГО(</a:t>
                      </a:r>
                      <a:r>
                        <a:rPr lang="en-US" sz="1200" dirty="0">
                          <a:effectLst/>
                        </a:rPr>
                        <a:t>max</a:t>
                      </a:r>
                      <a:r>
                        <a:rPr lang="ru-RU" sz="1200" dirty="0">
                          <a:effectLst/>
                        </a:rPr>
                        <a:t>=21)       баллы</a:t>
                      </a:r>
                      <a:endParaRPr lang="ru-RU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 = баллы: 0,21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969110"/>
                  </a:ext>
                </a:extLst>
              </a:tr>
              <a:tr h="345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8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2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4022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Обследование устной и письменной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691" y="781666"/>
            <a:ext cx="10808110" cy="5395298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b="1" u="sng" dirty="0"/>
              <a:t>БЛОК 1. ИССЛЕДОВАНИЕ СОСТОЯНИЯ УСТНОЙ РЕЧИ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/>
              <a:t>СЕРИЯ 5. ИССЛЕДОВАНИЕ СОСТОЯНИЯ ЯЗЫКОВОГО А, С, П</a:t>
            </a:r>
            <a:endParaRPr lang="ru-RU" sz="24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1744"/>
              </p:ext>
            </p:extLst>
          </p:nvPr>
        </p:nvGraphicFramePr>
        <p:xfrm>
          <a:off x="648930" y="1622322"/>
          <a:ext cx="10894142" cy="4971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1087">
                  <a:extLst>
                    <a:ext uri="{9D8B030D-6E8A-4147-A177-3AD203B41FA5}">
                      <a16:colId xmlns:a16="http://schemas.microsoft.com/office/drawing/2014/main" val="3942309284"/>
                    </a:ext>
                  </a:extLst>
                </a:gridCol>
                <a:gridCol w="558515">
                  <a:extLst>
                    <a:ext uri="{9D8B030D-6E8A-4147-A177-3AD203B41FA5}">
                      <a16:colId xmlns:a16="http://schemas.microsoft.com/office/drawing/2014/main" val="4013706917"/>
                    </a:ext>
                  </a:extLst>
                </a:gridCol>
                <a:gridCol w="632984">
                  <a:extLst>
                    <a:ext uri="{9D8B030D-6E8A-4147-A177-3AD203B41FA5}">
                      <a16:colId xmlns:a16="http://schemas.microsoft.com/office/drawing/2014/main" val="379850856"/>
                    </a:ext>
                  </a:extLst>
                </a:gridCol>
                <a:gridCol w="3462792">
                  <a:extLst>
                    <a:ext uri="{9D8B030D-6E8A-4147-A177-3AD203B41FA5}">
                      <a16:colId xmlns:a16="http://schemas.microsoft.com/office/drawing/2014/main" val="4270116107"/>
                    </a:ext>
                  </a:extLst>
                </a:gridCol>
                <a:gridCol w="632984">
                  <a:extLst>
                    <a:ext uri="{9D8B030D-6E8A-4147-A177-3AD203B41FA5}">
                      <a16:colId xmlns:a16="http://schemas.microsoft.com/office/drawing/2014/main" val="1432639243"/>
                    </a:ext>
                  </a:extLst>
                </a:gridCol>
                <a:gridCol w="580235">
                  <a:extLst>
                    <a:ext uri="{9D8B030D-6E8A-4147-A177-3AD203B41FA5}">
                      <a16:colId xmlns:a16="http://schemas.microsoft.com/office/drawing/2014/main" val="3121591543"/>
                    </a:ext>
                  </a:extLst>
                </a:gridCol>
                <a:gridCol w="1675545">
                  <a:extLst>
                    <a:ext uri="{9D8B030D-6E8A-4147-A177-3AD203B41FA5}">
                      <a16:colId xmlns:a16="http://schemas.microsoft.com/office/drawing/2014/main" val="183770087"/>
                    </a:ext>
                  </a:extLst>
                </a:gridCol>
              </a:tblGrid>
              <a:tr h="2160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пробы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пробы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Критерии оценки (</a:t>
                      </a:r>
                      <a:r>
                        <a:rPr lang="en-US" sz="1400">
                          <a:effectLst/>
                        </a:rPr>
                        <a:t>MAX 3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581788"/>
                  </a:ext>
                </a:extLst>
              </a:tr>
              <a:tr h="328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786291"/>
                  </a:ext>
                </a:extLst>
              </a:tr>
              <a:tr h="555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 Выдели 3 звук из назв. карт-ок (№1)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дыня, вагон, жилет, лампа.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майка, робот, мочалка, лапа.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 Выдели 4-ый звук из названий картинок (№1)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кран, галстук, лампа, апельсин.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клоун, маска, груша, плита.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 без ошибок;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2- одна ошибка и/или самокоррекция;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1- две ошибки;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0- три и более ошибок.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592627"/>
                  </a:ext>
                </a:extLst>
              </a:tr>
              <a:tr h="68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 Какой звук перед звуком [с]? (№2)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лист, кастрюля, стол, трусы.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мост, лиса, капуста, ананас.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Назови звуки, стоящие между [и]- [у]. (№2)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Нач</a:t>
                      </a:r>
                      <a:r>
                        <a:rPr lang="ru-RU" sz="1200" dirty="0">
                          <a:effectLst/>
                        </a:rPr>
                        <a:t>: аквариум, курица, уши, будильник.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Кон: духи, спутник, туфли, улитка.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796768"/>
                  </a:ext>
                </a:extLst>
              </a:tr>
              <a:tr h="780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 Выдели все тв. согл. звуки из назв. карт-ок, если они есть (№3)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очки, кабан, банан, туфли.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ножи, улитка, тапок, телефон.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 Выдели все мягк. согл. звуки из назв. карт-ок, если они есть (№3)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слон, орехи, снеговик, перец.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шляпа, пень, звезда, коляска.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974572"/>
                  </a:ext>
                </a:extLst>
              </a:tr>
              <a:tr h="3703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4. Выдели звук, встречающийся в </a:t>
                      </a:r>
                      <a:r>
                        <a:rPr lang="ru-RU" sz="1200" dirty="0" err="1">
                          <a:effectLst/>
                        </a:rPr>
                        <a:t>занв</a:t>
                      </a:r>
                      <a:r>
                        <a:rPr lang="ru-RU" sz="1200" dirty="0">
                          <a:effectLst/>
                        </a:rPr>
                        <a:t>. карт-</a:t>
                      </a:r>
                      <a:r>
                        <a:rPr lang="ru-RU" sz="1200" dirty="0" err="1">
                          <a:effectLst/>
                        </a:rPr>
                        <a:t>ок</a:t>
                      </a:r>
                      <a:r>
                        <a:rPr lang="ru-RU" sz="1200" dirty="0">
                          <a:effectLst/>
                        </a:rPr>
                        <a:t> несколько раз? (№ 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 Выдели общий звук из названий карт. (№4 абв).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087151"/>
                  </a:ext>
                </a:extLst>
              </a:tr>
              <a:tr h="555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 Отгадай слово по звукам.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[сабл’а], [в’одра], [кр’учок].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[кузн</a:t>
                      </a:r>
                      <a:r>
                        <a:rPr lang="en-US" sz="1200">
                          <a:effectLst/>
                        </a:rPr>
                        <a:t>’</a:t>
                      </a:r>
                      <a:r>
                        <a:rPr lang="ru-RU" sz="1200">
                          <a:effectLst/>
                        </a:rPr>
                        <a:t>эц], [пул’т], [пустын</a:t>
                      </a:r>
                      <a:r>
                        <a:rPr lang="en-US" sz="1200">
                          <a:effectLst/>
                        </a:rPr>
                        <a:t>’</a:t>
                      </a:r>
                      <a:r>
                        <a:rPr lang="ru-RU" sz="1200">
                          <a:effectLst/>
                        </a:rPr>
                        <a:t>я].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 Отгадай слово по звукам: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[б’элка], [апт’эка], [бубл’ик’и].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[кастр</a:t>
                      </a:r>
                      <a:r>
                        <a:rPr lang="en-US" sz="1200">
                          <a:effectLst/>
                        </a:rPr>
                        <a:t>’</a:t>
                      </a:r>
                      <a:r>
                        <a:rPr lang="ru-RU" sz="1200">
                          <a:effectLst/>
                        </a:rPr>
                        <a:t>ул</a:t>
                      </a:r>
                      <a:r>
                        <a:rPr lang="en-US" sz="1200">
                          <a:effectLst/>
                        </a:rPr>
                        <a:t>’</a:t>
                      </a:r>
                      <a:r>
                        <a:rPr lang="ru-RU" sz="1200">
                          <a:effectLst/>
                        </a:rPr>
                        <a:t>а], [азбука], [к</a:t>
                      </a:r>
                      <a:r>
                        <a:rPr lang="en-US" sz="1200">
                          <a:effectLst/>
                        </a:rPr>
                        <a:t>’</a:t>
                      </a:r>
                      <a:r>
                        <a:rPr lang="ru-RU" sz="1200">
                          <a:effectLst/>
                        </a:rPr>
                        <a:t>ис</a:t>
                      </a:r>
                      <a:r>
                        <a:rPr lang="en-US" sz="1200">
                          <a:effectLst/>
                        </a:rPr>
                        <a:t>’</a:t>
                      </a:r>
                      <a:r>
                        <a:rPr lang="ru-RU" sz="1200">
                          <a:effectLst/>
                        </a:rPr>
                        <a:t>эл]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70710"/>
                  </a:ext>
                </a:extLst>
              </a:tr>
              <a:tr h="3703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 Отбери картинки, названия которых состоят из 3 слогов. (№5)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 Отбери картинки, в названиях которых второй слог ударный. (№5)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60360"/>
                  </a:ext>
                </a:extLst>
              </a:tr>
              <a:tr h="555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 Придумай слово с 3,4,5 звуками: 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 Придумай слово со зв: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Нач: [л], [л’], [б].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Кон: [о], [р</a:t>
                      </a:r>
                      <a:r>
                        <a:rPr lang="en-US" sz="1200">
                          <a:effectLst/>
                        </a:rPr>
                        <a:t>’</a:t>
                      </a:r>
                      <a:r>
                        <a:rPr lang="ru-RU" sz="1200">
                          <a:effectLst/>
                        </a:rPr>
                        <a:t>], [ф].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058015"/>
                  </a:ext>
                </a:extLst>
              </a:tr>
              <a:tr h="2160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 (</a:t>
                      </a:r>
                      <a:r>
                        <a:rPr lang="en-US" sz="1200" dirty="0">
                          <a:effectLst/>
                        </a:rPr>
                        <a:t>max</a:t>
                      </a:r>
                      <a:r>
                        <a:rPr lang="ru-RU" sz="1200" dirty="0">
                          <a:effectLst/>
                        </a:rPr>
                        <a:t>=21)                   баллы</a:t>
                      </a:r>
                      <a:endParaRPr lang="ru-RU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 = баллы: 0,21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ИТОГО(</a:t>
                      </a:r>
                      <a:r>
                        <a:rPr lang="en-US" sz="1200" dirty="0">
                          <a:effectLst/>
                        </a:rPr>
                        <a:t>max</a:t>
                      </a:r>
                      <a:r>
                        <a:rPr lang="ru-RU" sz="1200" dirty="0">
                          <a:effectLst/>
                        </a:rPr>
                        <a:t>=21)       баллы</a:t>
                      </a:r>
                      <a:endParaRPr lang="ru-RU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 = баллы: 0,21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485106"/>
                  </a:ext>
                </a:extLst>
              </a:tr>
              <a:tr h="339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05" marR="318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40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7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02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Обследование устной и письменной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5406"/>
            <a:ext cx="10515600" cy="5321557"/>
          </a:xfrm>
        </p:spPr>
        <p:txBody>
          <a:bodyPr>
            <a:normAutofit/>
          </a:bodyPr>
          <a:lstStyle/>
          <a:p>
            <a:pPr algn="ctr"/>
            <a:r>
              <a:rPr lang="ru-RU" sz="2400" b="1" u="sng" dirty="0"/>
              <a:t>БЛОК 1. ИССЛЕДОВАНИЕ СОСТОЯНИЯ УСТНОЙ </a:t>
            </a:r>
            <a:r>
              <a:rPr lang="ru-RU" sz="2400" b="1" u="sng" dirty="0" smtClean="0"/>
              <a:t>РЕЧИ</a:t>
            </a:r>
            <a:endParaRPr lang="ru-RU" sz="2400" b="1" u="sng" dirty="0"/>
          </a:p>
          <a:p>
            <a:pPr marL="0" indent="0" algn="ctr">
              <a:buNone/>
            </a:pPr>
            <a:r>
              <a:rPr lang="ru-RU" sz="2400" b="1" dirty="0" smtClean="0"/>
              <a:t>СЕРИЯ </a:t>
            </a:r>
            <a:r>
              <a:rPr lang="ru-RU" sz="2400" b="1" dirty="0"/>
              <a:t>6. ИССЛЕДОВАНИЕ СОСТОЯНИЯ ФУНКЦИИ СЛОВОИЗМЕНЕНИЯ</a:t>
            </a:r>
            <a:endParaRPr lang="ru-RU" sz="2400" dirty="0"/>
          </a:p>
          <a:p>
            <a:pPr marL="0" indent="0">
              <a:buNone/>
            </a:pPr>
            <a:endParaRPr lang="ru-RU" b="1" u="sng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843156"/>
              </p:ext>
            </p:extLst>
          </p:nvPr>
        </p:nvGraphicFramePr>
        <p:xfrm>
          <a:off x="838203" y="1843550"/>
          <a:ext cx="10075599" cy="4736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1771">
                  <a:extLst>
                    <a:ext uri="{9D8B030D-6E8A-4147-A177-3AD203B41FA5}">
                      <a16:colId xmlns:a16="http://schemas.microsoft.com/office/drawing/2014/main" val="3533612321"/>
                    </a:ext>
                  </a:extLst>
                </a:gridCol>
                <a:gridCol w="530294">
                  <a:extLst>
                    <a:ext uri="{9D8B030D-6E8A-4147-A177-3AD203B41FA5}">
                      <a16:colId xmlns:a16="http://schemas.microsoft.com/office/drawing/2014/main" val="1560480884"/>
                    </a:ext>
                  </a:extLst>
                </a:gridCol>
                <a:gridCol w="530294">
                  <a:extLst>
                    <a:ext uri="{9D8B030D-6E8A-4147-A177-3AD203B41FA5}">
                      <a16:colId xmlns:a16="http://schemas.microsoft.com/office/drawing/2014/main" val="2105378470"/>
                    </a:ext>
                  </a:extLst>
                </a:gridCol>
                <a:gridCol w="530294">
                  <a:extLst>
                    <a:ext uri="{9D8B030D-6E8A-4147-A177-3AD203B41FA5}">
                      <a16:colId xmlns:a16="http://schemas.microsoft.com/office/drawing/2014/main" val="3796125835"/>
                    </a:ext>
                  </a:extLst>
                </a:gridCol>
                <a:gridCol w="530294">
                  <a:extLst>
                    <a:ext uri="{9D8B030D-6E8A-4147-A177-3AD203B41FA5}">
                      <a16:colId xmlns:a16="http://schemas.microsoft.com/office/drawing/2014/main" val="3854605091"/>
                    </a:ext>
                  </a:extLst>
                </a:gridCol>
                <a:gridCol w="530294">
                  <a:extLst>
                    <a:ext uri="{9D8B030D-6E8A-4147-A177-3AD203B41FA5}">
                      <a16:colId xmlns:a16="http://schemas.microsoft.com/office/drawing/2014/main" val="3773808741"/>
                    </a:ext>
                  </a:extLst>
                </a:gridCol>
                <a:gridCol w="530294">
                  <a:extLst>
                    <a:ext uri="{9D8B030D-6E8A-4147-A177-3AD203B41FA5}">
                      <a16:colId xmlns:a16="http://schemas.microsoft.com/office/drawing/2014/main" val="2250551465"/>
                    </a:ext>
                  </a:extLst>
                </a:gridCol>
                <a:gridCol w="530294">
                  <a:extLst>
                    <a:ext uri="{9D8B030D-6E8A-4147-A177-3AD203B41FA5}">
                      <a16:colId xmlns:a16="http://schemas.microsoft.com/office/drawing/2014/main" val="847805357"/>
                    </a:ext>
                  </a:extLst>
                </a:gridCol>
                <a:gridCol w="530294">
                  <a:extLst>
                    <a:ext uri="{9D8B030D-6E8A-4147-A177-3AD203B41FA5}">
                      <a16:colId xmlns:a16="http://schemas.microsoft.com/office/drawing/2014/main" val="2649011698"/>
                    </a:ext>
                  </a:extLst>
                </a:gridCol>
                <a:gridCol w="2651476">
                  <a:extLst>
                    <a:ext uri="{9D8B030D-6E8A-4147-A177-3AD203B41FA5}">
                      <a16:colId xmlns:a16="http://schemas.microsoft.com/office/drawing/2014/main" val="2474117691"/>
                    </a:ext>
                  </a:extLst>
                </a:gridCol>
              </a:tblGrid>
              <a:tr h="9175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пробы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 класс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Критерии оценки (</a:t>
                      </a:r>
                      <a:r>
                        <a:rPr lang="en-US" sz="2400">
                          <a:effectLst/>
                        </a:rPr>
                        <a:t>MAX 3</a:t>
                      </a:r>
                      <a:r>
                        <a:rPr lang="ru-RU" sz="2400">
                          <a:effectLst/>
                        </a:rPr>
                        <a:t>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033183"/>
                  </a:ext>
                </a:extLst>
              </a:tr>
              <a:tr h="428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284252"/>
                  </a:ext>
                </a:extLst>
              </a:tr>
              <a:tr h="428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 Образование сущ. мн. числа в им. пад. (№6)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3- без ошибок;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2- одна ошибка и/или </a:t>
                      </a:r>
                      <a:r>
                        <a:rPr lang="ru-RU" sz="1600" dirty="0" err="1">
                          <a:effectLst/>
                        </a:rPr>
                        <a:t>самокоррекция</a:t>
                      </a:r>
                      <a:r>
                        <a:rPr lang="ru-RU" sz="1600" dirty="0">
                          <a:effectLst/>
                        </a:rPr>
                        <a:t>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1- две ошибки;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0- три и более ошибок.</a:t>
                      </a:r>
                      <a:endParaRPr lang="ru-RU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531103"/>
                  </a:ext>
                </a:extLst>
              </a:tr>
              <a:tr h="428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 Образование сущ. мн. числа в род. пад. (№6)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133857"/>
                  </a:ext>
                </a:extLst>
              </a:tr>
              <a:tr h="428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 Согласование сущ. с прил. (№7)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399086"/>
                  </a:ext>
                </a:extLst>
              </a:tr>
              <a:tr h="428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 Согл. сущ. с числ. 2 и 5 (№8,9)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390618"/>
                  </a:ext>
                </a:extLst>
              </a:tr>
              <a:tr h="6422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5. Употребление ППК «Скажи, где ложка, птичка, бочка» (№10)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822706"/>
                  </a:ext>
                </a:extLst>
              </a:tr>
              <a:tr h="30585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 (</a:t>
                      </a:r>
                      <a:r>
                        <a:rPr lang="en-US" sz="1600">
                          <a:effectLst/>
                        </a:rPr>
                        <a:t>max</a:t>
                      </a:r>
                      <a:r>
                        <a:rPr lang="ru-RU" sz="1600">
                          <a:effectLst/>
                        </a:rPr>
                        <a:t>=15)                   баллы</a:t>
                      </a:r>
                      <a:endParaRPr lang="ru-RU" sz="24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 = баллы: 0,15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364791"/>
                  </a:ext>
                </a:extLst>
              </a:tr>
              <a:tr h="550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5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24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</TotalTime>
  <Words>2553</Words>
  <Application>Microsoft Office PowerPoint</Application>
  <PresentationFormat>Широкоэкранный</PresentationFormat>
  <Paragraphs>1470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ЛОГОПЕДИЧЕСКОЕ СОПРОВОЖДЕНИЕ ОБУЧАЮЩИХСЯ С ОВЗ (документация)</vt:lpstr>
      <vt:lpstr>Диагностика речи обучающихся </vt:lpstr>
      <vt:lpstr>Обследование устной и письменной речи </vt:lpstr>
      <vt:lpstr>Обследование устной и письменной речи</vt:lpstr>
      <vt:lpstr>Обследование устной и письменной речи</vt:lpstr>
      <vt:lpstr>Обследование устной и письменной речи</vt:lpstr>
      <vt:lpstr>Обследование устной и письменной речи</vt:lpstr>
      <vt:lpstr>Обследование устной и письменной речи</vt:lpstr>
      <vt:lpstr>Обследование устной и письменной речи</vt:lpstr>
      <vt:lpstr>Обследование устной и письменной речи</vt:lpstr>
      <vt:lpstr>Обследование устной и письменной речи</vt:lpstr>
      <vt:lpstr>Обследование устной и письменной речи</vt:lpstr>
      <vt:lpstr>Обследование устной и письменной речи</vt:lpstr>
      <vt:lpstr>Обследование устной и письменной речи</vt:lpstr>
      <vt:lpstr>Направления и особенности коррекционной работы  __________учебный год</vt:lpstr>
      <vt:lpstr>Результаты логопедического обследования</vt:lpstr>
      <vt:lpstr>Результаты логопедического обследования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ЛОГОПЕДИЧЕСКОЕ СОПРОВОЖДЕНИЕ ОБУЧАЮЩИХСЯ С ОВЗ</dc:title>
  <dc:creator>Светлана</dc:creator>
  <cp:lastModifiedBy>Светлана</cp:lastModifiedBy>
  <cp:revision>41</cp:revision>
  <dcterms:created xsi:type="dcterms:W3CDTF">2022-02-20T15:57:37Z</dcterms:created>
  <dcterms:modified xsi:type="dcterms:W3CDTF">2022-02-22T19:23:33Z</dcterms:modified>
</cp:coreProperties>
</file>