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319" r:id="rId3"/>
    <p:sldId id="311" r:id="rId4"/>
    <p:sldId id="260" r:id="rId5"/>
    <p:sldId id="313" r:id="rId6"/>
    <p:sldId id="261" r:id="rId7"/>
    <p:sldId id="263" r:id="rId8"/>
    <p:sldId id="264" r:id="rId9"/>
    <p:sldId id="265" r:id="rId10"/>
    <p:sldId id="289" r:id="rId11"/>
    <p:sldId id="314" r:id="rId12"/>
    <p:sldId id="315" r:id="rId13"/>
    <p:sldId id="316" r:id="rId14"/>
    <p:sldId id="317" r:id="rId15"/>
    <p:sldId id="318" r:id="rId16"/>
    <p:sldId id="320" r:id="rId17"/>
    <p:sldId id="321" r:id="rId18"/>
    <p:sldId id="292" r:id="rId19"/>
    <p:sldId id="293" r:id="rId20"/>
    <p:sldId id="294" r:id="rId21"/>
    <p:sldId id="296" r:id="rId22"/>
    <p:sldId id="297" r:id="rId23"/>
    <p:sldId id="298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10" r:id="rId34"/>
    <p:sldId id="323" r:id="rId35"/>
    <p:sldId id="322" r:id="rId36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77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11CDB-4271-4A73-B4C8-8C7996F5F9D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96C24-FE48-4C5F-B517-CA89E4448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64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6221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6221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96897" y="1104341"/>
            <a:ext cx="3317240" cy="2846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8013" y="1098245"/>
            <a:ext cx="3292475" cy="3120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1F5F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6221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252" y="53162"/>
            <a:ext cx="7635494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6221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89352" y="1197228"/>
            <a:ext cx="5419725" cy="2677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2.png"/><Relationship Id="rId7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0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fg.resh.edu.ru/?redirectAfterLogin=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skiv.instrao.ru/bank-zadaniy/matematicheskaya-gramotnost/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time4math.ru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sdamgia.ru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9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21892" y="1002791"/>
            <a:ext cx="305435" cy="216535"/>
            <a:chOff x="921892" y="1002791"/>
            <a:chExt cx="305435" cy="21653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2781" y="1061465"/>
              <a:ext cx="210312" cy="1569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1892" y="1002791"/>
              <a:ext cx="304927" cy="21653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995297" y="254000"/>
            <a:ext cx="62541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5" dirty="0">
                <a:solidFill>
                  <a:srgbClr val="562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Семибратовская СОШ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3667" y="1354074"/>
            <a:ext cx="6990715" cy="8265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600" b="1" dirty="0" smtClean="0">
                <a:solidFill>
                  <a:srgbClr val="310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 smtClean="0">
                <a:solidFill>
                  <a:srgbClr val="310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функциональной  грамотности</a:t>
            </a:r>
            <a:endParaRPr lang="ru-RU" sz="2600" b="1" dirty="0">
              <a:solidFill>
                <a:srgbClr val="310D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2600" b="1" spc="-15" dirty="0">
                <a:solidFill>
                  <a:srgbClr val="310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spc="-15" dirty="0" err="1">
                <a:solidFill>
                  <a:srgbClr val="310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КИМах</a:t>
            </a:r>
            <a:r>
              <a:rPr lang="ru-RU" sz="2600" b="1" spc="-15" dirty="0">
                <a:solidFill>
                  <a:srgbClr val="310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ВПР и </a:t>
            </a:r>
            <a:r>
              <a:rPr lang="ru-RU" sz="2600" b="1" spc="-15" dirty="0" smtClean="0">
                <a:solidFill>
                  <a:srgbClr val="310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по математике</a:t>
            </a:r>
            <a:r>
              <a:rPr sz="2600" spc="-15" dirty="0" smtClean="0">
                <a:solidFill>
                  <a:srgbClr val="310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10000" y="3588258"/>
            <a:ext cx="4764277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  <a:r>
              <a:rPr lang="en-US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Тюрина Екатерина Викторовна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286255" y="163068"/>
            <a:ext cx="7175500" cy="802005"/>
            <a:chOff x="1286255" y="163068"/>
            <a:chExt cx="7175500" cy="80200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6255" y="163068"/>
              <a:ext cx="1950720" cy="8016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5391" y="163068"/>
              <a:ext cx="598932" cy="8016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72739" y="163068"/>
              <a:ext cx="5300471" cy="8016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91627" y="163068"/>
              <a:ext cx="598931" cy="8016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08975" y="163068"/>
              <a:ext cx="652272" cy="801624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14602" y="247649"/>
            <a:ext cx="6720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Практико-ориентированные</a:t>
            </a:r>
            <a:r>
              <a:rPr sz="2800" spc="20" dirty="0"/>
              <a:t> </a:t>
            </a:r>
            <a:r>
              <a:rPr sz="2800" spc="-10" dirty="0"/>
              <a:t>задания</a:t>
            </a:r>
            <a:r>
              <a:rPr sz="2800" spc="10" dirty="0"/>
              <a:t> </a:t>
            </a:r>
            <a:r>
              <a:rPr sz="2800" spc="-5" dirty="0"/>
              <a:t>№</a:t>
            </a:r>
            <a:r>
              <a:rPr sz="2800" dirty="0"/>
              <a:t> 1-5</a:t>
            </a:r>
            <a:endParaRPr sz="280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5354741-5FAD-45E0-D4FD-14B916C784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2233" y="726972"/>
            <a:ext cx="5792994" cy="4268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7ECC53-FA05-4713-AC75-D1043757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9BF0F4-6AE3-0DFD-E5AF-1CCAA417E7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xmlns="" id="{E213E582-B673-D3F2-FFB2-F90A458ADE6F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xmlns="" id="{5FAB3BA2-1EA0-C219-8A49-BBBA11799BE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xmlns="" id="{0062BA83-1413-3931-9D86-EB01C78CCFCA}"/>
                </a:ext>
              </a:extLst>
            </p:cNvPr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xmlns="" id="{3B02903D-C373-6503-33A1-1C4FBD85347C}"/>
                </a:ext>
              </a:extLst>
            </p:cNvPr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>
              <a:extLst>
                <a:ext uri="{FF2B5EF4-FFF2-40B4-BE49-F238E27FC236}">
                  <a16:creationId xmlns:a16="http://schemas.microsoft.com/office/drawing/2014/main" xmlns="" id="{CB1BF320-8634-1576-9BA8-6024527D6A0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9" name="object 7">
              <a:extLst>
                <a:ext uri="{FF2B5EF4-FFF2-40B4-BE49-F238E27FC236}">
                  <a16:creationId xmlns:a16="http://schemas.microsoft.com/office/drawing/2014/main" xmlns="" id="{66A2B649-5030-3EDF-DAED-45D50FBE441B}"/>
                </a:ext>
              </a:extLst>
            </p:cNvPr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xmlns="" id="{4A20DE48-F185-A22D-FBE4-75CCD055AB7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xmlns="" id="{44D327FF-0223-0156-DD4F-609607AB3AD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2" name="object 10">
              <a:extLst>
                <a:ext uri="{FF2B5EF4-FFF2-40B4-BE49-F238E27FC236}">
                  <a16:creationId xmlns:a16="http://schemas.microsoft.com/office/drawing/2014/main" xmlns="" id="{2BD9BAC2-B632-6558-6DB3-2355C77E310E}"/>
                </a:ext>
              </a:extLst>
            </p:cNvPr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xmlns="" id="{5D319910-6DF1-D992-2A16-D4D1F3C3127E}"/>
                </a:ext>
              </a:extLst>
            </p:cNvPr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xmlns="" id="{2F95AC76-4714-323C-296A-E0BE812FE81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5" name="object 13">
              <a:extLst>
                <a:ext uri="{FF2B5EF4-FFF2-40B4-BE49-F238E27FC236}">
                  <a16:creationId xmlns:a16="http://schemas.microsoft.com/office/drawing/2014/main" xmlns="" id="{E1197951-043E-9B2A-E918-145CA14ADE92}"/>
                </a:ext>
              </a:extLst>
            </p:cNvPr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9A4EB92-A1B5-57BE-ADA9-3A58149F7AE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4112" y="0"/>
            <a:ext cx="80757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0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F8A7B7-3FCE-0828-0BA4-E7E15B62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03E39B-D046-A916-DC09-4F33180D5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xmlns="" id="{D88A9CBC-565C-90C4-EE95-595610F515F1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xmlns="" id="{5DEDC123-3181-2C35-B44D-3C31CD60C9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xmlns="" id="{7CE89A1B-D313-03F5-7F22-660ABC6A0984}"/>
                </a:ext>
              </a:extLst>
            </p:cNvPr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xmlns="" id="{6A61F6F2-2740-F66A-34CC-A838FBE6889E}"/>
                </a:ext>
              </a:extLst>
            </p:cNvPr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>
              <a:extLst>
                <a:ext uri="{FF2B5EF4-FFF2-40B4-BE49-F238E27FC236}">
                  <a16:creationId xmlns:a16="http://schemas.microsoft.com/office/drawing/2014/main" xmlns="" id="{5751A6D5-D359-B5C5-B3D2-58E83F5DD0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9" name="object 7">
              <a:extLst>
                <a:ext uri="{FF2B5EF4-FFF2-40B4-BE49-F238E27FC236}">
                  <a16:creationId xmlns:a16="http://schemas.microsoft.com/office/drawing/2014/main" xmlns="" id="{DBBB7235-0C89-1690-3470-092B20B799D7}"/>
                </a:ext>
              </a:extLst>
            </p:cNvPr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xmlns="" id="{7EBD072C-0EBF-6D54-2384-95A2B4D6DD7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xmlns="" id="{A628EAA1-42E7-2981-D11A-E7E807FB409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2" name="object 10">
              <a:extLst>
                <a:ext uri="{FF2B5EF4-FFF2-40B4-BE49-F238E27FC236}">
                  <a16:creationId xmlns:a16="http://schemas.microsoft.com/office/drawing/2014/main" xmlns="" id="{B3D9CA08-396C-1E46-305C-EDE7284451B4}"/>
                </a:ext>
              </a:extLst>
            </p:cNvPr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xmlns="" id="{B1454305-ADFF-3C3E-B091-84188F9AE87E}"/>
                </a:ext>
              </a:extLst>
            </p:cNvPr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xmlns="" id="{AB6A2136-3360-986E-1287-1F745D78923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5" name="object 13">
              <a:extLst>
                <a:ext uri="{FF2B5EF4-FFF2-40B4-BE49-F238E27FC236}">
                  <a16:creationId xmlns:a16="http://schemas.microsoft.com/office/drawing/2014/main" xmlns="" id="{E8D02E6E-7995-E672-0575-EFF193827127}"/>
                </a:ext>
              </a:extLst>
            </p:cNvPr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9D295D2-DADD-F099-8FA3-538D11B5F63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0983" y="0"/>
            <a:ext cx="82994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6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DEFFAD-29DA-AFCA-4FD5-B28B5834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9AA530-C66C-C475-0CA0-B0B6DEFED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xmlns="" id="{4D0FB979-67B4-1A12-94D7-5CDEBEB7389F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xmlns="" id="{7AC2FB23-E6AE-2326-9854-ADCE6135016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xmlns="" id="{1BF47D68-4FF1-0383-196C-99D952DBC53D}"/>
                </a:ext>
              </a:extLst>
            </p:cNvPr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xmlns="" id="{4397FF40-C468-2571-1FF1-C907A2904B4D}"/>
                </a:ext>
              </a:extLst>
            </p:cNvPr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>
              <a:extLst>
                <a:ext uri="{FF2B5EF4-FFF2-40B4-BE49-F238E27FC236}">
                  <a16:creationId xmlns:a16="http://schemas.microsoft.com/office/drawing/2014/main" xmlns="" id="{77E18F86-C582-6B3A-A39B-28A76964B43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9" name="object 7">
              <a:extLst>
                <a:ext uri="{FF2B5EF4-FFF2-40B4-BE49-F238E27FC236}">
                  <a16:creationId xmlns:a16="http://schemas.microsoft.com/office/drawing/2014/main" xmlns="" id="{8F0B1CB4-6226-D6EC-4BF2-71D35ACD88F5}"/>
                </a:ext>
              </a:extLst>
            </p:cNvPr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xmlns="" id="{231F6C04-CDA2-A1FB-10A2-D0B635F5E37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xmlns="" id="{0F87918B-DDA5-8464-3338-85837C88FA0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2" name="object 10">
              <a:extLst>
                <a:ext uri="{FF2B5EF4-FFF2-40B4-BE49-F238E27FC236}">
                  <a16:creationId xmlns:a16="http://schemas.microsoft.com/office/drawing/2014/main" xmlns="" id="{D3BC8A9E-83DA-73CC-97AA-CE98C3651A1D}"/>
                </a:ext>
              </a:extLst>
            </p:cNvPr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xmlns="" id="{ABEC515F-9CDF-C87A-2181-D809FC27EA4C}"/>
                </a:ext>
              </a:extLst>
            </p:cNvPr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xmlns="" id="{FEF37AE1-78A6-DE1A-088B-4DFA3BE9E5A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5" name="object 13">
              <a:extLst>
                <a:ext uri="{FF2B5EF4-FFF2-40B4-BE49-F238E27FC236}">
                  <a16:creationId xmlns:a16="http://schemas.microsoft.com/office/drawing/2014/main" xmlns="" id="{767AB8C2-24B0-D4AF-042A-ABCEBC0D6038}"/>
                </a:ext>
              </a:extLst>
            </p:cNvPr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975BAB0-868F-FF50-6626-BCF6154ACD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225" y="-69754"/>
            <a:ext cx="80052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1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8056B-F130-C05F-9C3C-4CEC25717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F62778-C2F3-57FC-BB2F-79B3F1CDB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xmlns="" id="{7C354F3F-A8F1-7F55-3002-73AA821F3037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xmlns="" id="{C92AACEA-B321-F7F9-59BD-737F7E38CDB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xmlns="" id="{E25937F1-F78C-CED6-6C62-78D5C2FFDB1B}"/>
                </a:ext>
              </a:extLst>
            </p:cNvPr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xmlns="" id="{D8892DB0-BB1F-74DE-98CA-7FEF84452240}"/>
                </a:ext>
              </a:extLst>
            </p:cNvPr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>
              <a:extLst>
                <a:ext uri="{FF2B5EF4-FFF2-40B4-BE49-F238E27FC236}">
                  <a16:creationId xmlns:a16="http://schemas.microsoft.com/office/drawing/2014/main" xmlns="" id="{5BAF5E09-B73A-2DF6-FD12-567E9A46C82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9" name="object 7">
              <a:extLst>
                <a:ext uri="{FF2B5EF4-FFF2-40B4-BE49-F238E27FC236}">
                  <a16:creationId xmlns:a16="http://schemas.microsoft.com/office/drawing/2014/main" xmlns="" id="{658B3FA2-0A3D-C172-C493-F2B1F6AD8E21}"/>
                </a:ext>
              </a:extLst>
            </p:cNvPr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xmlns="" id="{956D752C-0581-D686-6CB2-E709B8AFC13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xmlns="" id="{65E67F1F-0E0C-AABE-9CFA-AFB007E9233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2" name="object 10">
              <a:extLst>
                <a:ext uri="{FF2B5EF4-FFF2-40B4-BE49-F238E27FC236}">
                  <a16:creationId xmlns:a16="http://schemas.microsoft.com/office/drawing/2014/main" xmlns="" id="{E5BCB1EC-532F-8F16-0498-C34441B1E816}"/>
                </a:ext>
              </a:extLst>
            </p:cNvPr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xmlns="" id="{9E347502-1429-9FBD-C1A4-1C34B6CCAA54}"/>
                </a:ext>
              </a:extLst>
            </p:cNvPr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xmlns="" id="{BA704284-4F57-CD58-8CC7-34340F075F4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5" name="object 13">
              <a:extLst>
                <a:ext uri="{FF2B5EF4-FFF2-40B4-BE49-F238E27FC236}">
                  <a16:creationId xmlns:a16="http://schemas.microsoft.com/office/drawing/2014/main" xmlns="" id="{43237EA9-D9A0-5BBB-62C0-174638F064EE}"/>
                </a:ext>
              </a:extLst>
            </p:cNvPr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CA90740-BFD9-D4CC-530D-B2593A6A375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4699" y="0"/>
            <a:ext cx="81037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9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253CBE-8544-595D-A417-8056470D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CF96E1-8A94-86E1-7D42-D3DC963D1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xmlns="" id="{008E2D27-27EC-933D-740A-7A84B7DDC7F6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xmlns="" id="{9D2F47C9-BA5B-1193-FDE4-575BE22422C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xmlns="" id="{2C3C52DA-6D8A-85EB-9954-3A7D357FD377}"/>
                </a:ext>
              </a:extLst>
            </p:cNvPr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xmlns="" id="{BC029011-51A7-C870-6D9D-DAF4DE279614}"/>
                </a:ext>
              </a:extLst>
            </p:cNvPr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>
              <a:extLst>
                <a:ext uri="{FF2B5EF4-FFF2-40B4-BE49-F238E27FC236}">
                  <a16:creationId xmlns:a16="http://schemas.microsoft.com/office/drawing/2014/main" xmlns="" id="{15AC42EE-CE49-F4B8-F84F-6C8043F490A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9" name="object 7">
              <a:extLst>
                <a:ext uri="{FF2B5EF4-FFF2-40B4-BE49-F238E27FC236}">
                  <a16:creationId xmlns:a16="http://schemas.microsoft.com/office/drawing/2014/main" xmlns="" id="{9F4F5E92-0475-2582-16FC-E506848E7533}"/>
                </a:ext>
              </a:extLst>
            </p:cNvPr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xmlns="" id="{40B48D7F-7410-2265-BCCC-24A39FD20D7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xmlns="" id="{F420376E-54F8-23C5-1100-49CACE10621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2" name="object 10">
              <a:extLst>
                <a:ext uri="{FF2B5EF4-FFF2-40B4-BE49-F238E27FC236}">
                  <a16:creationId xmlns:a16="http://schemas.microsoft.com/office/drawing/2014/main" xmlns="" id="{F36D25CC-B30D-5213-1D42-91CE4E82C8AA}"/>
                </a:ext>
              </a:extLst>
            </p:cNvPr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xmlns="" id="{E7B7A720-9905-88C1-E8B5-51A0D1EC7148}"/>
                </a:ext>
              </a:extLst>
            </p:cNvPr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xmlns="" id="{A6AFF593-80A5-CB75-0988-B2DD51EE6D5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5" name="object 13">
              <a:extLst>
                <a:ext uri="{FF2B5EF4-FFF2-40B4-BE49-F238E27FC236}">
                  <a16:creationId xmlns:a16="http://schemas.microsoft.com/office/drawing/2014/main" xmlns="" id="{18F8BA76-48D4-52A1-F386-EC3479D8FA02}"/>
                </a:ext>
              </a:extLst>
            </p:cNvPr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80094B1-C046-8594-72BC-DAF448A4E02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4193" y="0"/>
            <a:ext cx="80962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4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>
            <a:extLst>
              <a:ext uri="{FF2B5EF4-FFF2-40B4-BE49-F238E27FC236}">
                <a16:creationId xmlns:a16="http://schemas.microsoft.com/office/drawing/2014/main" xmlns="" id="{62686E44-8D2E-1954-EB0E-361CB26F80F2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xmlns="" id="{2336F17D-21BF-E5D1-0B21-1662452172F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xmlns="" id="{405D6BA9-1985-915C-7B5F-6776F1B3BA9F}"/>
                </a:ext>
              </a:extLst>
            </p:cNvPr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xmlns="" id="{081DC958-9C6C-0FF9-B70E-482D4A5C56A5}"/>
                </a:ext>
              </a:extLst>
            </p:cNvPr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EB198347-FAC4-C6C0-879B-152CD6E0968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2B467B6-978E-423F-FD4E-106F5BBCA128}"/>
                </a:ext>
              </a:extLst>
            </p:cNvPr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3714E82C-D00A-5D58-0C5F-5D248BAE557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354F25AC-A84B-8194-A663-633A4C0C04A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F6D29A1F-EAAA-BDE3-C294-4CC1AF6D730D}"/>
                </a:ext>
              </a:extLst>
            </p:cNvPr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1E2F4694-90E1-84B6-0ADD-817E85905013}"/>
                </a:ext>
              </a:extLst>
            </p:cNvPr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00AFD570-F884-7ED0-38DE-0E75F69484C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7" name="object 13">
              <a:extLst>
                <a:ext uri="{FF2B5EF4-FFF2-40B4-BE49-F238E27FC236}">
                  <a16:creationId xmlns:a16="http://schemas.microsoft.com/office/drawing/2014/main" xmlns="" id="{CC601946-F72A-4905-56D9-D2116BBC7691}"/>
                </a:ext>
              </a:extLst>
            </p:cNvPr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336701" y="106585"/>
            <a:ext cx="161210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Times New Roman"/>
                <a:cs typeface="Times New Roman"/>
              </a:rPr>
              <a:t>ОГЭ</a:t>
            </a:r>
            <a:r>
              <a:rPr sz="1350" spc="-38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«Печь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для</a:t>
            </a:r>
            <a:r>
              <a:rPr sz="1350" spc="-34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Times New Roman"/>
                <a:cs typeface="Times New Roman"/>
              </a:rPr>
              <a:t>бани»</a:t>
            </a:r>
            <a:endParaRPr sz="13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9633" y="471587"/>
            <a:ext cx="4407312" cy="26206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53955" y="424053"/>
            <a:ext cx="1428967" cy="2286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2065" y="3266679"/>
            <a:ext cx="3494776" cy="1724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C98AEE89-99E6-C57E-D2C6-594D158F6DEE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xmlns="" id="{F455FAB6-67C7-F571-FC2D-DD186EA191E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ABDB9053-821F-1136-3151-F784A7305386}"/>
                </a:ext>
              </a:extLst>
            </p:cNvPr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xmlns="" id="{AF412933-1B23-8D2F-9715-1D0244597B31}"/>
                </a:ext>
              </a:extLst>
            </p:cNvPr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xmlns="" id="{89A07DCF-9DC6-A7DE-D47D-0B60620CFF6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xmlns="" id="{348B1A0C-E4C3-CD9E-86B9-DB29B5EA6350}"/>
                </a:ext>
              </a:extLst>
            </p:cNvPr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>
              <a:extLst>
                <a:ext uri="{FF2B5EF4-FFF2-40B4-BE49-F238E27FC236}">
                  <a16:creationId xmlns:a16="http://schemas.microsoft.com/office/drawing/2014/main" xmlns="" id="{C0E16825-C5C7-CFAF-2432-11E69C5E85D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xmlns="" id="{2F7C6196-46C7-DAC2-8C61-E82F49B2489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xmlns="" id="{6D9807C9-98DE-8810-F4B4-5E1D42E4A423}"/>
                </a:ext>
              </a:extLst>
            </p:cNvPr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xmlns="" id="{6FB6F95A-E0EE-9FF7-4928-BB856DD2E38E}"/>
                </a:ext>
              </a:extLst>
            </p:cNvPr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xmlns="" id="{D7D6E5DD-AE55-6815-F6F0-BEFC969DE5E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>
              <a:extLst>
                <a:ext uri="{FF2B5EF4-FFF2-40B4-BE49-F238E27FC236}">
                  <a16:creationId xmlns:a16="http://schemas.microsoft.com/office/drawing/2014/main" xmlns="" id="{191A6C81-7466-3674-9A90-0ABD32DEBCC5}"/>
                </a:ext>
              </a:extLst>
            </p:cNvPr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850ECC-28E3-103E-4A9E-64B6FDF7DF3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03577" y="45432"/>
            <a:ext cx="7102223" cy="50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8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7648" y="126492"/>
            <a:ext cx="5332476" cy="1216152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868295" y="258902"/>
            <a:ext cx="463359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5" dirty="0"/>
              <a:t>Прикидки </a:t>
            </a:r>
            <a:r>
              <a:rPr sz="4300" spc="-5" dirty="0"/>
              <a:t>и</a:t>
            </a:r>
            <a:r>
              <a:rPr sz="4300" spc="-30" dirty="0"/>
              <a:t> </a:t>
            </a:r>
            <a:r>
              <a:rPr sz="4300" spc="-20" dirty="0"/>
              <a:t>оценки</a:t>
            </a:r>
            <a:endParaRPr sz="4300"/>
          </a:p>
        </p:txBody>
      </p:sp>
      <p:sp>
        <p:nvSpPr>
          <p:cNvPr id="16" name="object 1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Задача</a:t>
            </a:r>
            <a:r>
              <a:rPr spc="-75" dirty="0"/>
              <a:t> </a:t>
            </a:r>
            <a:r>
              <a:rPr dirty="0"/>
              <a:t>1.</a:t>
            </a:r>
          </a:p>
          <a:p>
            <a:pPr marL="12700" marR="536575">
              <a:lnSpc>
                <a:spcPct val="80000"/>
              </a:lnSpc>
              <a:spcBef>
                <a:spcPts val="605"/>
              </a:spcBef>
            </a:pPr>
            <a:r>
              <a:rPr b="0" spc="-5" dirty="0">
                <a:latin typeface="Corbel"/>
                <a:cs typeface="Corbel"/>
              </a:rPr>
              <a:t>Показания </a:t>
            </a:r>
            <a:r>
              <a:rPr b="0" spc="-15" dirty="0">
                <a:latin typeface="Corbel"/>
                <a:cs typeface="Corbel"/>
              </a:rPr>
              <a:t>счётчика </a:t>
            </a:r>
            <a:r>
              <a:rPr b="0" spc="-10" dirty="0">
                <a:latin typeface="Corbel"/>
                <a:cs typeface="Corbel"/>
              </a:rPr>
              <a:t> </a:t>
            </a:r>
            <a:r>
              <a:rPr b="0" spc="-5" dirty="0">
                <a:latin typeface="Corbel"/>
                <a:cs typeface="Corbel"/>
              </a:rPr>
              <a:t>электроэнергии</a:t>
            </a:r>
            <a:r>
              <a:rPr b="0" spc="-45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1</a:t>
            </a:r>
            <a:r>
              <a:rPr b="0" spc="-20" dirty="0">
                <a:latin typeface="Corbel"/>
                <a:cs typeface="Corbel"/>
              </a:rPr>
              <a:t> </a:t>
            </a:r>
            <a:r>
              <a:rPr b="0" spc="-5" dirty="0">
                <a:latin typeface="Corbel"/>
                <a:cs typeface="Corbel"/>
              </a:rPr>
              <a:t>января</a:t>
            </a:r>
          </a:p>
          <a:p>
            <a:pPr marL="12700">
              <a:lnSpc>
                <a:spcPts val="1680"/>
              </a:lnSpc>
            </a:pPr>
            <a:r>
              <a:rPr b="0" spc="-5" dirty="0">
                <a:latin typeface="Corbel"/>
                <a:cs typeface="Corbel"/>
              </a:rPr>
              <a:t>составляли</a:t>
            </a:r>
            <a:r>
              <a:rPr b="0" spc="-25" dirty="0">
                <a:latin typeface="Corbel"/>
                <a:cs typeface="Corbel"/>
              </a:rPr>
              <a:t> </a:t>
            </a:r>
            <a:r>
              <a:rPr b="0" spc="-10" dirty="0">
                <a:latin typeface="Corbel"/>
                <a:cs typeface="Corbel"/>
              </a:rPr>
              <a:t>32768</a:t>
            </a:r>
            <a:r>
              <a:rPr b="0" spc="-15" dirty="0">
                <a:latin typeface="Corbel"/>
                <a:cs typeface="Corbel"/>
              </a:rPr>
              <a:t> </a:t>
            </a:r>
            <a:r>
              <a:rPr b="0" spc="-10" dirty="0">
                <a:latin typeface="Corbel"/>
                <a:cs typeface="Corbel"/>
              </a:rPr>
              <a:t>киловатт-</a:t>
            </a:r>
          </a:p>
          <a:p>
            <a:pPr marL="12700" marR="5080">
              <a:lnSpc>
                <a:spcPct val="80000"/>
              </a:lnSpc>
              <a:spcBef>
                <a:spcPts val="240"/>
              </a:spcBef>
            </a:pPr>
            <a:r>
              <a:rPr b="0" dirty="0">
                <a:latin typeface="Corbel"/>
                <a:cs typeface="Corbel"/>
              </a:rPr>
              <a:t>часов, а 1 февраля </a:t>
            </a:r>
            <a:r>
              <a:rPr b="0" spc="5" dirty="0">
                <a:latin typeface="Corbel"/>
                <a:cs typeface="Corbel"/>
              </a:rPr>
              <a:t>— </a:t>
            </a:r>
            <a:r>
              <a:rPr b="0" spc="-5" dirty="0">
                <a:latin typeface="Corbel"/>
                <a:cs typeface="Corbel"/>
              </a:rPr>
              <a:t>32864 </a:t>
            </a:r>
            <a:r>
              <a:rPr b="0" dirty="0">
                <a:latin typeface="Corbel"/>
                <a:cs typeface="Corbel"/>
              </a:rPr>
              <a:t> </a:t>
            </a:r>
            <a:r>
              <a:rPr b="0" spc="-5" dirty="0">
                <a:latin typeface="Corbel"/>
                <a:cs typeface="Corbel"/>
              </a:rPr>
              <a:t>киловатт-часов. По текущему </a:t>
            </a:r>
            <a:r>
              <a:rPr b="0" spc="-390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тарифу </a:t>
            </a:r>
            <a:r>
              <a:rPr b="0" spc="-5" dirty="0">
                <a:latin typeface="Corbel"/>
                <a:cs typeface="Corbel"/>
              </a:rPr>
              <a:t>стоимость </a:t>
            </a:r>
            <a:r>
              <a:rPr b="0" dirty="0">
                <a:latin typeface="Corbel"/>
                <a:cs typeface="Corbel"/>
              </a:rPr>
              <a:t>1 </a:t>
            </a:r>
            <a:r>
              <a:rPr b="0" spc="-10" dirty="0">
                <a:latin typeface="Corbel"/>
                <a:cs typeface="Corbel"/>
              </a:rPr>
              <a:t>киловатт- </a:t>
            </a:r>
            <a:r>
              <a:rPr b="0" spc="-390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часа</a:t>
            </a:r>
            <a:r>
              <a:rPr b="0" spc="-20" dirty="0">
                <a:latin typeface="Corbel"/>
                <a:cs typeface="Corbel"/>
              </a:rPr>
              <a:t> </a:t>
            </a:r>
            <a:r>
              <a:rPr b="0" spc="-5" dirty="0">
                <a:latin typeface="Corbel"/>
                <a:cs typeface="Corbel"/>
              </a:rPr>
              <a:t>электроэнергии</a:t>
            </a:r>
          </a:p>
          <a:p>
            <a:pPr marL="12700">
              <a:lnSpc>
                <a:spcPts val="1680"/>
              </a:lnSpc>
            </a:pPr>
            <a:r>
              <a:rPr b="0" spc="-10" dirty="0">
                <a:latin typeface="Corbel"/>
                <a:cs typeface="Corbel"/>
              </a:rPr>
              <a:t>составляет</a:t>
            </a:r>
            <a:r>
              <a:rPr b="0" spc="-30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3 </a:t>
            </a:r>
            <a:r>
              <a:rPr b="0" spc="-5" dirty="0">
                <a:latin typeface="Corbel"/>
                <a:cs typeface="Corbel"/>
              </a:rPr>
              <a:t>рубля</a:t>
            </a:r>
            <a:r>
              <a:rPr b="0" spc="-30" dirty="0">
                <a:latin typeface="Corbel"/>
                <a:cs typeface="Corbel"/>
              </a:rPr>
              <a:t> </a:t>
            </a:r>
            <a:r>
              <a:rPr b="0" spc="-20" dirty="0">
                <a:latin typeface="Corbel"/>
                <a:cs typeface="Corbel"/>
              </a:rPr>
              <a:t>50</a:t>
            </a:r>
            <a:r>
              <a:rPr b="0" spc="-15" dirty="0">
                <a:latin typeface="Corbel"/>
                <a:cs typeface="Corbel"/>
              </a:rPr>
              <a:t> </a:t>
            </a:r>
            <a:r>
              <a:rPr b="0" spc="-10" dirty="0">
                <a:latin typeface="Corbel"/>
                <a:cs typeface="Corbel"/>
              </a:rPr>
              <a:t>копеек.</a:t>
            </a:r>
          </a:p>
          <a:p>
            <a:pPr marL="12700" marR="205740">
              <a:lnSpc>
                <a:spcPct val="80000"/>
              </a:lnSpc>
              <a:spcBef>
                <a:spcPts val="240"/>
              </a:spcBef>
            </a:pPr>
            <a:r>
              <a:rPr b="0" spc="-20" dirty="0">
                <a:latin typeface="Corbel"/>
                <a:cs typeface="Corbel"/>
              </a:rPr>
              <a:t>Сколько</a:t>
            </a:r>
            <a:r>
              <a:rPr b="0" spc="-55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нужно</a:t>
            </a:r>
            <a:r>
              <a:rPr b="0" spc="-45" dirty="0">
                <a:latin typeface="Corbel"/>
                <a:cs typeface="Corbel"/>
              </a:rPr>
              <a:t> </a:t>
            </a:r>
            <a:r>
              <a:rPr b="0" spc="-5" dirty="0">
                <a:latin typeface="Corbel"/>
                <a:cs typeface="Corbel"/>
              </a:rPr>
              <a:t>заплатить</a:t>
            </a:r>
            <a:r>
              <a:rPr b="0" spc="-30" dirty="0">
                <a:latin typeface="Corbel"/>
                <a:cs typeface="Corbel"/>
              </a:rPr>
              <a:t> </a:t>
            </a:r>
            <a:r>
              <a:rPr b="0" spc="-5" dirty="0">
                <a:latin typeface="Corbel"/>
                <a:cs typeface="Corbel"/>
              </a:rPr>
              <a:t>за </a:t>
            </a:r>
            <a:r>
              <a:rPr b="0" spc="-385" dirty="0">
                <a:latin typeface="Corbel"/>
                <a:cs typeface="Corbel"/>
              </a:rPr>
              <a:t> </a:t>
            </a:r>
            <a:r>
              <a:rPr b="0" spc="-5" dirty="0">
                <a:latin typeface="Corbel"/>
                <a:cs typeface="Corbel"/>
              </a:rPr>
              <a:t>электроэнергию</a:t>
            </a:r>
            <a:r>
              <a:rPr b="0" spc="-40" dirty="0">
                <a:latin typeface="Corbel"/>
                <a:cs typeface="Corbel"/>
              </a:rPr>
              <a:t> </a:t>
            </a:r>
            <a:r>
              <a:rPr b="0" spc="-5" dirty="0">
                <a:latin typeface="Corbel"/>
                <a:cs typeface="Corbel"/>
              </a:rPr>
              <a:t>за</a:t>
            </a:r>
            <a:r>
              <a:rPr b="0" spc="-15" dirty="0">
                <a:latin typeface="Corbel"/>
                <a:cs typeface="Corbel"/>
              </a:rPr>
              <a:t> </a:t>
            </a:r>
            <a:r>
              <a:rPr b="0" spc="-10" dirty="0">
                <a:latin typeface="Corbel"/>
                <a:cs typeface="Corbel"/>
              </a:rPr>
              <a:t>январь?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38013" y="1104341"/>
            <a:ext cx="3358515" cy="29229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6545" marR="19050" indent="-283845" algn="just">
              <a:lnSpc>
                <a:spcPct val="8010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337820" algn="l"/>
              </a:tabLst>
            </a:pPr>
            <a:r>
              <a:rPr dirty="0"/>
              <a:t>	</a:t>
            </a:r>
            <a:r>
              <a:rPr sz="2000" spc="-10" dirty="0">
                <a:solidFill>
                  <a:srgbClr val="001F5F"/>
                </a:solidFill>
                <a:latin typeface="Corbel"/>
                <a:cs typeface="Corbel"/>
              </a:rPr>
              <a:t>Связаны </a:t>
            </a:r>
            <a:r>
              <a:rPr sz="2000" dirty="0">
                <a:solidFill>
                  <a:srgbClr val="001F5F"/>
                </a:solidFill>
                <a:latin typeface="Corbel"/>
                <a:cs typeface="Corbel"/>
              </a:rPr>
              <a:t>с формированием </a:t>
            </a:r>
            <a:r>
              <a:rPr sz="2000" spc="-39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rbel"/>
                <a:cs typeface="Corbel"/>
              </a:rPr>
              <a:t>чувства числа, </a:t>
            </a:r>
            <a:r>
              <a:rPr sz="2000" dirty="0">
                <a:solidFill>
                  <a:srgbClr val="001F5F"/>
                </a:solidFill>
                <a:latin typeface="Corbel"/>
                <a:cs typeface="Corbel"/>
              </a:rPr>
              <a:t>пониманием </a:t>
            </a:r>
            <a:r>
              <a:rPr sz="2000" spc="-39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orbel"/>
                <a:cs typeface="Corbel"/>
              </a:rPr>
              <a:t>порядка</a:t>
            </a:r>
            <a:r>
              <a:rPr sz="2000" spc="-3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orbel"/>
                <a:cs typeface="Corbel"/>
              </a:rPr>
              <a:t>величин.</a:t>
            </a:r>
            <a:endParaRPr sz="2000">
              <a:latin typeface="Corbel"/>
              <a:cs typeface="Corbel"/>
            </a:endParaRPr>
          </a:p>
          <a:p>
            <a:pPr marL="296545" marR="118110" indent="-283845">
              <a:lnSpc>
                <a:spcPts val="1920"/>
              </a:lnSpc>
              <a:spcBef>
                <a:spcPts val="58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spc="-5" dirty="0">
                <a:solidFill>
                  <a:srgbClr val="001F5F"/>
                </a:solidFill>
                <a:latin typeface="Corbel"/>
                <a:cs typeface="Corbel"/>
              </a:rPr>
              <a:t>Важно </a:t>
            </a:r>
            <a:r>
              <a:rPr sz="2000" dirty="0">
                <a:solidFill>
                  <a:srgbClr val="001F5F"/>
                </a:solidFill>
                <a:latin typeface="Corbel"/>
                <a:cs typeface="Corbel"/>
              </a:rPr>
              <a:t>на практических </a:t>
            </a:r>
            <a:r>
              <a:rPr sz="2000" spc="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rbel"/>
                <a:cs typeface="Corbel"/>
              </a:rPr>
              <a:t>задачах</a:t>
            </a:r>
            <a:r>
              <a:rPr sz="2000" spc="-4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orbel"/>
                <a:cs typeface="Corbel"/>
              </a:rPr>
              <a:t>развивать</a:t>
            </a:r>
            <a:r>
              <a:rPr sz="2000" spc="-4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1F5F"/>
                </a:solidFill>
                <a:latin typeface="Corbel"/>
                <a:cs typeface="Corbel"/>
              </a:rPr>
              <a:t>чувство </a:t>
            </a:r>
            <a:r>
              <a:rPr sz="2000" spc="-39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rbel"/>
                <a:cs typeface="Corbel"/>
              </a:rPr>
              <a:t>числа,</a:t>
            </a:r>
            <a:r>
              <a:rPr sz="2000" spc="-1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rbel"/>
                <a:cs typeface="Corbel"/>
              </a:rPr>
              <a:t>что</a:t>
            </a:r>
            <a:r>
              <a:rPr sz="2000" spc="-10" dirty="0">
                <a:solidFill>
                  <a:srgbClr val="001F5F"/>
                </a:solidFill>
                <a:latin typeface="Corbel"/>
                <a:cs typeface="Corbel"/>
              </a:rPr>
              <a:t> необходимо</a:t>
            </a:r>
            <a:r>
              <a:rPr sz="2000" spc="-5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1F5F"/>
                </a:solidFill>
                <a:latin typeface="Corbel"/>
                <a:cs typeface="Corbel"/>
              </a:rPr>
              <a:t>и</a:t>
            </a:r>
            <a:endParaRPr sz="2000">
              <a:latin typeface="Corbel"/>
              <a:cs typeface="Corbel"/>
            </a:endParaRPr>
          </a:p>
          <a:p>
            <a:pPr marL="296545">
              <a:lnSpc>
                <a:spcPts val="1939"/>
              </a:lnSpc>
            </a:pPr>
            <a:r>
              <a:rPr sz="2000" dirty="0">
                <a:solidFill>
                  <a:srgbClr val="001F5F"/>
                </a:solidFill>
                <a:latin typeface="Corbel"/>
                <a:cs typeface="Corbel"/>
              </a:rPr>
              <a:t>при</a:t>
            </a:r>
            <a:r>
              <a:rPr sz="2000" spc="-2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orbel"/>
                <a:cs typeface="Corbel"/>
              </a:rPr>
              <a:t>проверке</a:t>
            </a:r>
            <a:r>
              <a:rPr sz="2000" spc="-2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orbel"/>
                <a:cs typeface="Corbel"/>
              </a:rPr>
              <a:t>ответа.</a:t>
            </a:r>
            <a:endParaRPr sz="2000">
              <a:latin typeface="Corbel"/>
              <a:cs typeface="Corbel"/>
            </a:endParaRPr>
          </a:p>
          <a:p>
            <a:pPr marL="296545" indent="-283845">
              <a:lnSpc>
                <a:spcPts val="2160"/>
              </a:lnSpc>
              <a:spcBef>
                <a:spcPts val="12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spc="-5" dirty="0">
                <a:solidFill>
                  <a:srgbClr val="001F5F"/>
                </a:solidFill>
                <a:latin typeface="Corbel"/>
                <a:cs typeface="Corbel"/>
              </a:rPr>
              <a:t>Привить</a:t>
            </a:r>
            <a:r>
              <a:rPr sz="2000" spc="-1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1F5F"/>
                </a:solidFill>
                <a:latin typeface="Corbel"/>
                <a:cs typeface="Corbel"/>
              </a:rPr>
              <a:t>умение</a:t>
            </a:r>
            <a:endParaRPr sz="2000">
              <a:latin typeface="Corbel"/>
              <a:cs typeface="Corbel"/>
            </a:endParaRPr>
          </a:p>
          <a:p>
            <a:pPr marL="296545" marR="5080">
              <a:lnSpc>
                <a:spcPts val="1920"/>
              </a:lnSpc>
              <a:spcBef>
                <a:spcPts val="225"/>
              </a:spcBef>
            </a:pPr>
            <a:r>
              <a:rPr sz="2000" spc="-5" dirty="0">
                <a:solidFill>
                  <a:srgbClr val="001F5F"/>
                </a:solidFill>
                <a:latin typeface="Corbel"/>
                <a:cs typeface="Corbel"/>
              </a:rPr>
              <a:t>анализировать </a:t>
            </a:r>
            <a:r>
              <a:rPr sz="2000" spc="-10" dirty="0">
                <a:solidFill>
                  <a:srgbClr val="001F5F"/>
                </a:solidFill>
                <a:latin typeface="Corbel"/>
                <a:cs typeface="Corbel"/>
              </a:rPr>
              <a:t>полученный </a:t>
            </a:r>
            <a:r>
              <a:rPr sz="2000" spc="-39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1F5F"/>
                </a:solidFill>
                <a:latin typeface="Corbel"/>
                <a:cs typeface="Corbel"/>
              </a:rPr>
              <a:t>в </a:t>
            </a:r>
            <a:r>
              <a:rPr sz="2000" spc="-5" dirty="0">
                <a:solidFill>
                  <a:srgbClr val="001F5F"/>
                </a:solidFill>
                <a:latin typeface="Corbel"/>
                <a:cs typeface="Corbel"/>
              </a:rPr>
              <a:t>задаче</a:t>
            </a:r>
            <a:r>
              <a:rPr sz="2000" spc="-3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orbel"/>
                <a:cs typeface="Corbel"/>
              </a:rPr>
              <a:t>ответ</a:t>
            </a:r>
            <a:r>
              <a:rPr sz="2000" spc="-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1F5F"/>
                </a:solidFill>
                <a:latin typeface="Corbel"/>
                <a:cs typeface="Corbel"/>
              </a:rPr>
              <a:t>с</a:t>
            </a:r>
            <a:r>
              <a:rPr sz="2000" spc="-5" dirty="0">
                <a:solidFill>
                  <a:srgbClr val="001F5F"/>
                </a:solidFill>
                <a:latin typeface="Corbel"/>
                <a:cs typeface="Corbel"/>
              </a:rPr>
              <a:t> точки</a:t>
            </a:r>
            <a:endParaRPr sz="2000">
              <a:latin typeface="Corbel"/>
              <a:cs typeface="Corbel"/>
            </a:endParaRPr>
          </a:p>
          <a:p>
            <a:pPr marL="296545">
              <a:lnSpc>
                <a:spcPts val="1935"/>
              </a:lnSpc>
            </a:pPr>
            <a:r>
              <a:rPr sz="2000" dirty="0">
                <a:solidFill>
                  <a:srgbClr val="001F5F"/>
                </a:solidFill>
                <a:latin typeface="Corbel"/>
                <a:cs typeface="Corbel"/>
              </a:rPr>
              <a:t>зрения</a:t>
            </a:r>
            <a:r>
              <a:rPr sz="2000" spc="-3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1F5F"/>
                </a:solidFill>
                <a:latin typeface="Corbel"/>
                <a:cs typeface="Corbel"/>
              </a:rPr>
              <a:t>здравого</a:t>
            </a:r>
            <a:r>
              <a:rPr sz="2000" spc="-4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rbel"/>
                <a:cs typeface="Corbel"/>
              </a:rPr>
              <a:t>смысла.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4336" y="126492"/>
            <a:ext cx="2781300" cy="1216152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258902"/>
            <a:ext cx="208089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5" dirty="0"/>
              <a:t>Задача</a:t>
            </a:r>
            <a:r>
              <a:rPr sz="4300" spc="-85" dirty="0"/>
              <a:t> </a:t>
            </a:r>
            <a:r>
              <a:rPr sz="4300" spc="-5" dirty="0"/>
              <a:t>2</a:t>
            </a:r>
            <a:endParaRPr sz="4300"/>
          </a:p>
        </p:txBody>
      </p:sp>
      <p:sp>
        <p:nvSpPr>
          <p:cNvPr id="16" name="object 16"/>
          <p:cNvSpPr txBox="1"/>
          <p:nvPr/>
        </p:nvSpPr>
        <p:spPr>
          <a:xfrm>
            <a:off x="1596897" y="1108913"/>
            <a:ext cx="3396615" cy="1242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ts val="2055"/>
              </a:lnSpc>
              <a:spcBef>
                <a:spcPts val="95"/>
              </a:spcBef>
              <a:buClr>
                <a:srgbClr val="3891A7"/>
              </a:buClr>
              <a:buSzPct val="78947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900" spc="-10" dirty="0">
                <a:latin typeface="Corbel"/>
                <a:cs typeface="Corbel"/>
              </a:rPr>
              <a:t>На</a:t>
            </a:r>
            <a:r>
              <a:rPr sz="1900" spc="-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рисунке</a:t>
            </a:r>
            <a:r>
              <a:rPr sz="190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изображены</a:t>
            </a:r>
            <a:endParaRPr sz="1900">
              <a:latin typeface="Corbel"/>
              <a:cs typeface="Corbel"/>
            </a:endParaRPr>
          </a:p>
          <a:p>
            <a:pPr marL="295910" marR="5080">
              <a:lnSpc>
                <a:spcPct val="80000"/>
              </a:lnSpc>
              <a:spcBef>
                <a:spcPts val="229"/>
              </a:spcBef>
            </a:pPr>
            <a:r>
              <a:rPr sz="1900" spc="-5" dirty="0">
                <a:latin typeface="Corbel"/>
                <a:cs typeface="Corbel"/>
              </a:rPr>
              <a:t>автобус и </a:t>
            </a:r>
            <a:r>
              <a:rPr sz="1900" spc="-10" dirty="0">
                <a:latin typeface="Corbel"/>
                <a:cs typeface="Corbel"/>
              </a:rPr>
              <a:t>автомобиль. Длина </a:t>
            </a:r>
            <a:r>
              <a:rPr sz="1900" spc="-37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Автомобиля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рана</a:t>
            </a:r>
            <a:r>
              <a:rPr sz="1900" spc="-15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4,2 м.</a:t>
            </a:r>
            <a:endParaRPr sz="1900">
              <a:latin typeface="Corbel"/>
              <a:cs typeface="Corbel"/>
            </a:endParaRPr>
          </a:p>
          <a:p>
            <a:pPr marL="295910">
              <a:lnSpc>
                <a:spcPts val="1595"/>
              </a:lnSpc>
            </a:pPr>
            <a:r>
              <a:rPr sz="1900" spc="-15" dirty="0">
                <a:latin typeface="Corbel"/>
                <a:cs typeface="Corbel"/>
              </a:rPr>
              <a:t>Какова</a:t>
            </a:r>
            <a:r>
              <a:rPr sz="1900" spc="-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примерная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длина</a:t>
            </a:r>
            <a:endParaRPr sz="1900">
              <a:latin typeface="Corbel"/>
              <a:cs typeface="Corbel"/>
            </a:endParaRPr>
          </a:p>
          <a:p>
            <a:pPr marL="295910">
              <a:lnSpc>
                <a:spcPts val="2050"/>
              </a:lnSpc>
            </a:pPr>
            <a:r>
              <a:rPr sz="1900" spc="-10" dirty="0">
                <a:latin typeface="Corbel"/>
                <a:cs typeface="Corbel"/>
              </a:rPr>
              <a:t>автобуса?</a:t>
            </a:r>
            <a:r>
              <a:rPr sz="1900" spc="-75" dirty="0">
                <a:latin typeface="Corbel"/>
                <a:cs typeface="Corbel"/>
              </a:rPr>
              <a:t> </a:t>
            </a:r>
            <a:r>
              <a:rPr sz="1900" spc="-15" dirty="0">
                <a:latin typeface="Corbel"/>
                <a:cs typeface="Corbel"/>
              </a:rPr>
              <a:t>Ответ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дайте</a:t>
            </a:r>
            <a:r>
              <a:rPr sz="1900" spc="-15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в см.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96545" marR="5080" indent="-283845">
              <a:lnSpc>
                <a:spcPct val="80000"/>
              </a:lnSpc>
              <a:spcBef>
                <a:spcPts val="62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pc="-5" dirty="0"/>
              <a:t>В </a:t>
            </a:r>
            <a:r>
              <a:rPr spc="-10" dirty="0"/>
              <a:t>задаче просят </a:t>
            </a:r>
            <a:r>
              <a:rPr spc="-15" dirty="0"/>
              <a:t>оценить </a:t>
            </a:r>
            <a:r>
              <a:rPr spc="-430" dirty="0"/>
              <a:t> </a:t>
            </a:r>
            <a:r>
              <a:rPr b="1" spc="-5" dirty="0">
                <a:latin typeface="Corbel"/>
                <a:cs typeface="Corbel"/>
              </a:rPr>
              <a:t>примерную длину</a:t>
            </a:r>
            <a:r>
              <a:rPr spc="-5" dirty="0"/>
              <a:t>, </a:t>
            </a:r>
            <a:r>
              <a:rPr dirty="0"/>
              <a:t> </a:t>
            </a:r>
            <a:r>
              <a:rPr spc="-15" dirty="0"/>
              <a:t>искать </a:t>
            </a:r>
            <a:r>
              <a:rPr spc="-5" dirty="0"/>
              <a:t>точное</a:t>
            </a:r>
            <a:r>
              <a:rPr spc="5" dirty="0"/>
              <a:t> </a:t>
            </a:r>
            <a:r>
              <a:rPr spc="-10" dirty="0"/>
              <a:t>значение </a:t>
            </a:r>
            <a:r>
              <a:rPr spc="-5" dirty="0"/>
              <a:t> не</a:t>
            </a:r>
            <a:r>
              <a:rPr dirty="0"/>
              <a:t> </a:t>
            </a:r>
            <a:r>
              <a:rPr spc="-15" dirty="0"/>
              <a:t>требуется.</a:t>
            </a:r>
          </a:p>
          <a:p>
            <a:pPr marL="296545" marR="38735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pc="-10" dirty="0"/>
              <a:t>Обращаем</a:t>
            </a:r>
            <a:r>
              <a:rPr spc="-5" dirty="0"/>
              <a:t> внимание </a:t>
            </a:r>
            <a:r>
              <a:rPr dirty="0"/>
              <a:t> </a:t>
            </a:r>
            <a:r>
              <a:rPr spc="-25" dirty="0"/>
              <a:t>школьников</a:t>
            </a:r>
            <a:r>
              <a:rPr spc="10" dirty="0"/>
              <a:t> </a:t>
            </a:r>
            <a:r>
              <a:rPr spc="-5" dirty="0"/>
              <a:t>на</a:t>
            </a:r>
            <a:r>
              <a:rPr spc="-10" dirty="0"/>
              <a:t> </a:t>
            </a:r>
            <a:r>
              <a:rPr spc="-20" dirty="0"/>
              <a:t>единицы </a:t>
            </a:r>
            <a:r>
              <a:rPr spc="-425" dirty="0"/>
              <a:t> </a:t>
            </a:r>
            <a:r>
              <a:rPr spc="-10" dirty="0"/>
              <a:t>измерения,</a:t>
            </a:r>
            <a:r>
              <a:rPr spc="25" dirty="0"/>
              <a:t> </a:t>
            </a:r>
            <a:r>
              <a:rPr spc="-5" dirty="0"/>
              <a:t>в</a:t>
            </a:r>
            <a:r>
              <a:rPr spc="-10" dirty="0"/>
              <a:t> </a:t>
            </a:r>
            <a:r>
              <a:rPr spc="-15" dirty="0"/>
              <a:t>которых</a:t>
            </a:r>
          </a:p>
          <a:p>
            <a:pPr marL="296545" algn="just">
              <a:lnSpc>
                <a:spcPts val="1850"/>
              </a:lnSpc>
            </a:pPr>
            <a:r>
              <a:rPr spc="-15" dirty="0"/>
              <a:t>необходимо</a:t>
            </a:r>
            <a:r>
              <a:rPr spc="-10" dirty="0"/>
              <a:t> </a:t>
            </a:r>
            <a:r>
              <a:rPr spc="-25" dirty="0"/>
              <a:t>дать</a:t>
            </a:r>
            <a:r>
              <a:rPr spc="-35" dirty="0"/>
              <a:t> </a:t>
            </a:r>
            <a:r>
              <a:rPr spc="-15" dirty="0"/>
              <a:t>ответ:</a:t>
            </a:r>
          </a:p>
          <a:p>
            <a:pPr marL="296545" marR="17145" algn="just">
              <a:lnSpc>
                <a:spcPct val="80000"/>
              </a:lnSpc>
              <a:spcBef>
                <a:spcPts val="265"/>
              </a:spcBef>
            </a:pPr>
            <a:r>
              <a:rPr b="1" spc="-10" dirty="0">
                <a:latin typeface="Corbel"/>
                <a:cs typeface="Corbel"/>
              </a:rPr>
              <a:t>длина автомобиля </a:t>
            </a:r>
            <a:r>
              <a:rPr b="1" spc="-15" dirty="0">
                <a:latin typeface="Corbel"/>
                <a:cs typeface="Corbel"/>
              </a:rPr>
              <a:t>дана </a:t>
            </a:r>
            <a:r>
              <a:rPr b="1" spc="-440" dirty="0">
                <a:latin typeface="Corbel"/>
                <a:cs typeface="Corbel"/>
              </a:rPr>
              <a:t> </a:t>
            </a:r>
            <a:r>
              <a:rPr b="1" spc="-5" dirty="0">
                <a:latin typeface="Corbel"/>
                <a:cs typeface="Corbel"/>
              </a:rPr>
              <a:t>в </a:t>
            </a:r>
            <a:r>
              <a:rPr b="1" spc="-15" dirty="0">
                <a:latin typeface="Corbel"/>
                <a:cs typeface="Corbel"/>
              </a:rPr>
              <a:t>метрах, </a:t>
            </a:r>
            <a:r>
              <a:rPr b="1" spc="-5" dirty="0">
                <a:latin typeface="Corbel"/>
                <a:cs typeface="Corbel"/>
              </a:rPr>
              <a:t>а </a:t>
            </a:r>
            <a:r>
              <a:rPr b="1" spc="-20" dirty="0">
                <a:latin typeface="Corbel"/>
                <a:cs typeface="Corbel"/>
              </a:rPr>
              <a:t>ответ </a:t>
            </a:r>
            <a:r>
              <a:rPr b="1" spc="-5" dirty="0">
                <a:latin typeface="Corbel"/>
                <a:cs typeface="Corbel"/>
              </a:rPr>
              <a:t>нужно </a:t>
            </a:r>
            <a:r>
              <a:rPr b="1" spc="-440" dirty="0">
                <a:latin typeface="Corbel"/>
                <a:cs typeface="Corbel"/>
              </a:rPr>
              <a:t> </a:t>
            </a:r>
            <a:r>
              <a:rPr b="1" spc="-15" dirty="0">
                <a:latin typeface="Corbel"/>
                <a:cs typeface="Corbel"/>
              </a:rPr>
              <a:t>указать</a:t>
            </a:r>
            <a:r>
              <a:rPr b="1" spc="15" dirty="0">
                <a:latin typeface="Corbel"/>
                <a:cs typeface="Corbel"/>
              </a:rPr>
              <a:t> </a:t>
            </a:r>
            <a:r>
              <a:rPr b="1" spc="-5" dirty="0">
                <a:latin typeface="Corbel"/>
                <a:cs typeface="Corbel"/>
              </a:rPr>
              <a:t>в</a:t>
            </a:r>
            <a:r>
              <a:rPr b="1" spc="-10" dirty="0">
                <a:latin typeface="Corbel"/>
                <a:cs typeface="Corbel"/>
              </a:rPr>
              <a:t> сантиметрах</a:t>
            </a:r>
            <a:r>
              <a:rPr spc="-10" dirty="0"/>
              <a:t>.</a:t>
            </a: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8844" y="2991611"/>
            <a:ext cx="3779520" cy="1499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C2B7202C-A621-BE67-E308-499F82ACA97A}"/>
              </a:ext>
            </a:extLst>
          </p:cNvPr>
          <p:cNvGrpSpPr/>
          <p:nvPr/>
        </p:nvGrpSpPr>
        <p:grpSpPr>
          <a:xfrm>
            <a:off x="-12290" y="0"/>
            <a:ext cx="9144000" cy="5143500"/>
            <a:chOff x="0" y="0"/>
            <a:chExt cx="9144000" cy="51435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xmlns="" id="{8941708A-4FC2-FC83-FF8B-AB6E7365C1C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FB63EC37-CD19-566A-ABB1-EA93E1C1352D}"/>
                </a:ext>
              </a:extLst>
            </p:cNvPr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xmlns="" id="{6BFB801A-4392-B284-E715-339CA0DD39CD}"/>
                </a:ext>
              </a:extLst>
            </p:cNvPr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xmlns="" id="{599EEC71-0520-1C8B-0302-D3D8BF58E8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xmlns="" id="{B8452BBF-4376-1A6A-A30E-479002A39273}"/>
                </a:ext>
              </a:extLst>
            </p:cNvPr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>
              <a:extLst>
                <a:ext uri="{FF2B5EF4-FFF2-40B4-BE49-F238E27FC236}">
                  <a16:creationId xmlns:a16="http://schemas.microsoft.com/office/drawing/2014/main" xmlns="" id="{178398BF-91D2-7286-6AF6-FB3548EBC13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xmlns="" id="{2A55CFAA-C22F-7F21-14D7-C5EC6F7F4C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xmlns="" id="{47627329-343A-18CF-2B0F-DB5D3EC41EE8}"/>
                </a:ext>
              </a:extLst>
            </p:cNvPr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xmlns="" id="{E3396CBB-2642-3E3D-CA6C-DC1FF016AAF4}"/>
                </a:ext>
              </a:extLst>
            </p:cNvPr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xmlns="" id="{D5342B03-6761-A443-CF96-02EA26A2C7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>
              <a:extLst>
                <a:ext uri="{FF2B5EF4-FFF2-40B4-BE49-F238E27FC236}">
                  <a16:creationId xmlns:a16="http://schemas.microsoft.com/office/drawing/2014/main" xmlns="" id="{41F3670C-E0F9-2A80-10C6-AECEE3C4B007}"/>
                </a:ext>
              </a:extLst>
            </p:cNvPr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A7A5F-054D-FAC7-9606-CEE8636780CD}"/>
              </a:ext>
            </a:extLst>
          </p:cNvPr>
          <p:cNvSpPr txBox="1"/>
          <p:nvPr/>
        </p:nvSpPr>
        <p:spPr>
          <a:xfrm>
            <a:off x="1031904" y="590550"/>
            <a:ext cx="80998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способность человека мыслить 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формулировать, применять и интерпретировать 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для решения задач в разнообразных практических контекстах. Она включает в себя понятия, процедуры и факты, а также инструменты для описания, объяснения и предсказания явлений.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0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59251" y="126492"/>
            <a:ext cx="4049267" cy="1216152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509898" y="258902"/>
            <a:ext cx="335026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Чтение</a:t>
            </a:r>
            <a:r>
              <a:rPr sz="4300" spc="-50" dirty="0"/>
              <a:t> </a:t>
            </a:r>
            <a:r>
              <a:rPr sz="4300" spc="-25" dirty="0"/>
              <a:t>текста</a:t>
            </a:r>
            <a:endParaRPr sz="4300"/>
          </a:p>
        </p:txBody>
      </p:sp>
      <p:sp>
        <p:nvSpPr>
          <p:cNvPr id="16" name="object 16"/>
          <p:cNvSpPr txBox="1"/>
          <p:nvPr/>
        </p:nvSpPr>
        <p:spPr>
          <a:xfrm>
            <a:off x="1596898" y="1104340"/>
            <a:ext cx="4575302" cy="21201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b="1" spc="-5" dirty="0">
                <a:latin typeface="Corbel"/>
                <a:cs typeface="Corbel"/>
              </a:rPr>
              <a:t>Задача</a:t>
            </a:r>
            <a:r>
              <a:rPr sz="2000" b="1" spc="-7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1.</a:t>
            </a:r>
            <a:endParaRPr sz="2000" dirty="0">
              <a:latin typeface="Corbel"/>
              <a:cs typeface="Corbel"/>
            </a:endParaRPr>
          </a:p>
          <a:p>
            <a:pPr marL="12700" marR="125095">
              <a:lnSpc>
                <a:spcPts val="1920"/>
              </a:lnSpc>
              <a:spcBef>
                <a:spcPts val="585"/>
              </a:spcBef>
            </a:pPr>
            <a:r>
              <a:rPr sz="2000" spc="-15" dirty="0">
                <a:latin typeface="Corbel"/>
                <a:cs typeface="Corbel"/>
              </a:rPr>
              <a:t>Представьте,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что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вы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капитан </a:t>
            </a:r>
            <a:r>
              <a:rPr sz="2000" spc="-39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круизного </a:t>
            </a:r>
            <a:r>
              <a:rPr sz="2000" spc="-5" dirty="0">
                <a:latin typeface="Corbel"/>
                <a:cs typeface="Corbel"/>
              </a:rPr>
              <a:t>лайнера, </a:t>
            </a:r>
            <a:r>
              <a:rPr sz="2000" dirty="0">
                <a:latin typeface="Corbel"/>
                <a:cs typeface="Corbel"/>
              </a:rPr>
              <a:t>на 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котором </a:t>
            </a:r>
            <a:r>
              <a:rPr sz="2000" spc="-5" dirty="0">
                <a:latin typeface="Corbel"/>
                <a:cs typeface="Corbel"/>
              </a:rPr>
              <a:t>путешествуют </a:t>
            </a:r>
            <a:r>
              <a:rPr sz="2000" spc="-15" dirty="0">
                <a:latin typeface="Corbel"/>
                <a:cs typeface="Corbel"/>
              </a:rPr>
              <a:t>500 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пассажиров.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Этот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лайнер</a:t>
            </a:r>
          </a:p>
          <a:p>
            <a:pPr marL="12700" marR="5080">
              <a:lnSpc>
                <a:spcPct val="80000"/>
              </a:lnSpc>
              <a:spcBef>
                <a:spcPts val="20"/>
              </a:spcBef>
            </a:pPr>
            <a:r>
              <a:rPr sz="2000" spc="-10" dirty="0">
                <a:latin typeface="Corbel"/>
                <a:cs typeface="Corbel"/>
              </a:rPr>
              <a:t>плывёт </a:t>
            </a:r>
            <a:r>
              <a:rPr sz="2000" spc="-5" dirty="0">
                <a:latin typeface="Corbel"/>
                <a:cs typeface="Corbel"/>
              </a:rPr>
              <a:t>со </a:t>
            </a:r>
            <a:r>
              <a:rPr sz="2000" spc="-10" dirty="0">
                <a:latin typeface="Corbel"/>
                <a:cs typeface="Corbel"/>
              </a:rPr>
              <a:t>скоростью </a:t>
            </a:r>
            <a:r>
              <a:rPr sz="2000" spc="-20" dirty="0">
                <a:latin typeface="Corbel"/>
                <a:cs typeface="Corbel"/>
              </a:rPr>
              <a:t>20 </a:t>
            </a:r>
            <a:r>
              <a:rPr sz="2000" dirty="0">
                <a:latin typeface="Corbel"/>
                <a:cs typeface="Corbel"/>
              </a:rPr>
              <a:t>узлов </a:t>
            </a:r>
            <a:r>
              <a:rPr sz="2000" spc="-39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в час </a:t>
            </a:r>
            <a:r>
              <a:rPr sz="2000" spc="-25" dirty="0">
                <a:latin typeface="Corbel"/>
                <a:cs typeface="Corbel"/>
              </a:rPr>
              <a:t>(один </a:t>
            </a:r>
            <a:r>
              <a:rPr sz="2000" spc="-10" dirty="0">
                <a:latin typeface="Corbel"/>
                <a:cs typeface="Corbel"/>
              </a:rPr>
              <a:t>узел </a:t>
            </a:r>
            <a:r>
              <a:rPr sz="2000" dirty="0">
                <a:latin typeface="Corbel"/>
                <a:cs typeface="Corbel"/>
              </a:rPr>
              <a:t>равен </a:t>
            </a:r>
            <a:r>
              <a:rPr sz="2000" spc="-5" dirty="0">
                <a:latin typeface="Corbel"/>
                <a:cs typeface="Corbel"/>
              </a:rPr>
              <a:t>1,852 </a:t>
            </a:r>
            <a:r>
              <a:rPr sz="2000" dirty="0">
                <a:latin typeface="Corbel"/>
                <a:cs typeface="Corbel"/>
              </a:rPr>
              <a:t> км/ч), </a:t>
            </a:r>
            <a:r>
              <a:rPr sz="2000" spc="-5" dirty="0">
                <a:latin typeface="Corbel"/>
                <a:cs typeface="Corbel"/>
              </a:rPr>
              <a:t>предполагаемое </a:t>
            </a:r>
            <a:r>
              <a:rPr sz="2000" dirty="0">
                <a:latin typeface="Corbel"/>
                <a:cs typeface="Corbel"/>
              </a:rPr>
              <a:t>время </a:t>
            </a:r>
            <a:r>
              <a:rPr sz="2000" spc="-39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п</a:t>
            </a:r>
            <a:r>
              <a:rPr sz="2000" spc="-10" dirty="0">
                <a:latin typeface="Corbel"/>
                <a:cs typeface="Corbel"/>
              </a:rPr>
              <a:t>ут</a:t>
            </a:r>
            <a:r>
              <a:rPr sz="2000" dirty="0">
                <a:latin typeface="Corbel"/>
                <a:cs typeface="Corbel"/>
              </a:rPr>
              <a:t>е</a:t>
            </a:r>
            <a:r>
              <a:rPr sz="2000" spc="-10" dirty="0">
                <a:latin typeface="Corbel"/>
                <a:cs typeface="Corbel"/>
              </a:rPr>
              <a:t>ш</a:t>
            </a:r>
            <a:r>
              <a:rPr sz="2000" dirty="0">
                <a:latin typeface="Corbel"/>
                <a:cs typeface="Corbel"/>
              </a:rPr>
              <a:t>ес</a:t>
            </a:r>
            <a:r>
              <a:rPr sz="2000" spc="-15" dirty="0">
                <a:latin typeface="Corbel"/>
                <a:cs typeface="Corbel"/>
              </a:rPr>
              <a:t>т</a:t>
            </a:r>
            <a:r>
              <a:rPr sz="2000" dirty="0">
                <a:latin typeface="Corbel"/>
                <a:cs typeface="Corbel"/>
              </a:rPr>
              <a:t>в</a:t>
            </a:r>
            <a:r>
              <a:rPr sz="2000" spc="-10" dirty="0">
                <a:latin typeface="Corbel"/>
                <a:cs typeface="Corbel"/>
              </a:rPr>
              <a:t>и</a:t>
            </a:r>
            <a:r>
              <a:rPr sz="2000" dirty="0">
                <a:latin typeface="Corbel"/>
                <a:cs typeface="Corbel"/>
              </a:rPr>
              <a:t>я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7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-30" dirty="0">
                <a:latin typeface="Corbel"/>
                <a:cs typeface="Corbel"/>
              </a:rPr>
              <a:t>д</a:t>
            </a:r>
            <a:r>
              <a:rPr sz="2000" dirty="0">
                <a:latin typeface="Corbel"/>
                <a:cs typeface="Corbel"/>
              </a:rPr>
              <a:t>не</a:t>
            </a:r>
            <a:r>
              <a:rPr sz="2000" spc="-10" dirty="0">
                <a:latin typeface="Corbel"/>
                <a:cs typeface="Corbel"/>
              </a:rPr>
              <a:t>й</a:t>
            </a:r>
            <a:r>
              <a:rPr sz="2000" dirty="0">
                <a:latin typeface="Corbel"/>
                <a:cs typeface="Corbel"/>
              </a:rPr>
              <a:t>.</a:t>
            </a:r>
            <a:r>
              <a:rPr sz="2000" spc="-9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С</a:t>
            </a:r>
            <a:r>
              <a:rPr sz="2000" spc="-50" dirty="0">
                <a:latin typeface="Corbel"/>
                <a:cs typeface="Corbel"/>
              </a:rPr>
              <a:t>к</a:t>
            </a:r>
            <a:r>
              <a:rPr sz="2000" spc="-40" dirty="0">
                <a:latin typeface="Corbel"/>
                <a:cs typeface="Corbel"/>
              </a:rPr>
              <a:t>о</a:t>
            </a:r>
            <a:r>
              <a:rPr sz="2000" spc="-5" dirty="0">
                <a:latin typeface="Corbel"/>
                <a:cs typeface="Corbel"/>
              </a:rPr>
              <a:t>ль</a:t>
            </a:r>
            <a:r>
              <a:rPr sz="2000" spc="-45" dirty="0">
                <a:latin typeface="Corbel"/>
                <a:cs typeface="Corbel"/>
              </a:rPr>
              <a:t>к</a:t>
            </a:r>
            <a:r>
              <a:rPr sz="2000" dirty="0">
                <a:latin typeface="Corbel"/>
                <a:cs typeface="Corbel"/>
              </a:rPr>
              <a:t>о  </a:t>
            </a:r>
            <a:r>
              <a:rPr sz="2000" spc="-20" dirty="0">
                <a:latin typeface="Corbel"/>
                <a:cs typeface="Corbel"/>
              </a:rPr>
              <a:t>лет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капитану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корабля?</a:t>
            </a:r>
            <a:endParaRPr sz="2000" dirty="0">
              <a:latin typeface="Corbel"/>
              <a:cs typeface="Corbe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96000" y="1427988"/>
            <a:ext cx="2839210" cy="2610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14602" y="259461"/>
            <a:ext cx="601789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1" spc="-10" dirty="0">
                <a:latin typeface="Corbel"/>
                <a:cs typeface="Corbel"/>
              </a:rPr>
              <a:t>Логическая</a:t>
            </a:r>
            <a:r>
              <a:rPr sz="4300" b="1" spc="-45" dirty="0">
                <a:latin typeface="Corbel"/>
                <a:cs typeface="Corbel"/>
              </a:rPr>
              <a:t> </a:t>
            </a:r>
            <a:r>
              <a:rPr sz="4300" b="1" spc="-10" dirty="0">
                <a:latin typeface="Corbel"/>
                <a:cs typeface="Corbel"/>
              </a:rPr>
              <a:t>грамотность</a:t>
            </a:r>
            <a:endParaRPr sz="43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6897" y="1066038"/>
            <a:ext cx="7126605" cy="31965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5910" marR="154940" indent="-283845">
              <a:lnSpc>
                <a:spcPct val="80000"/>
              </a:lnSpc>
              <a:spcBef>
                <a:spcPts val="459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500" b="1" spc="-10" dirty="0">
                <a:latin typeface="Corbel"/>
                <a:cs typeface="Corbel"/>
              </a:rPr>
              <a:t>Задача</a:t>
            </a:r>
            <a:r>
              <a:rPr sz="1500" b="1" spc="10" dirty="0">
                <a:latin typeface="Corbel"/>
                <a:cs typeface="Corbel"/>
              </a:rPr>
              <a:t> </a:t>
            </a:r>
            <a:r>
              <a:rPr sz="1500" b="1" dirty="0">
                <a:latin typeface="Corbel"/>
                <a:cs typeface="Corbel"/>
              </a:rPr>
              <a:t>1.</a:t>
            </a:r>
            <a:r>
              <a:rPr sz="1500" b="1" spc="-70" dirty="0">
                <a:latin typeface="Corbel"/>
                <a:cs typeface="Corbel"/>
              </a:rPr>
              <a:t> </a:t>
            </a:r>
            <a:r>
              <a:rPr sz="1500" spc="-20" dirty="0">
                <a:latin typeface="Corbel"/>
                <a:cs typeface="Corbel"/>
              </a:rPr>
              <a:t>Люди,</a:t>
            </a:r>
            <a:r>
              <a:rPr sz="1500" spc="20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проживающие</a:t>
            </a:r>
            <a:r>
              <a:rPr sz="1500" spc="4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в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многоквартирном</a:t>
            </a:r>
            <a:r>
              <a:rPr sz="1500" spc="30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доме,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решили</a:t>
            </a:r>
            <a:r>
              <a:rPr sz="1500" spc="3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выкупить</a:t>
            </a:r>
            <a:r>
              <a:rPr sz="1500" spc="2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этот </a:t>
            </a:r>
            <a:r>
              <a:rPr sz="1500" spc="-285" dirty="0">
                <a:latin typeface="Corbel"/>
                <a:cs typeface="Corbel"/>
              </a:rPr>
              <a:t> </a:t>
            </a:r>
            <a:r>
              <a:rPr sz="1500" spc="-25" dirty="0">
                <a:latin typeface="Corbel"/>
                <a:cs typeface="Corbel"/>
              </a:rPr>
              <a:t>д</a:t>
            </a:r>
            <a:r>
              <a:rPr sz="1500" dirty="0">
                <a:latin typeface="Corbel"/>
                <a:cs typeface="Corbel"/>
              </a:rPr>
              <a:t>о</a:t>
            </a:r>
            <a:r>
              <a:rPr sz="1500" spc="-5" dirty="0">
                <a:latin typeface="Corbel"/>
                <a:cs typeface="Corbel"/>
              </a:rPr>
              <a:t>м</a:t>
            </a:r>
            <a:r>
              <a:rPr sz="1500" dirty="0">
                <a:latin typeface="Corbel"/>
                <a:cs typeface="Corbel"/>
              </a:rPr>
              <a:t>.</a:t>
            </a:r>
            <a:r>
              <a:rPr sz="1500" spc="-6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О</a:t>
            </a:r>
            <a:r>
              <a:rPr sz="1500" spc="-10" dirty="0">
                <a:latin typeface="Corbel"/>
                <a:cs typeface="Corbel"/>
              </a:rPr>
              <a:t>н</a:t>
            </a:r>
            <a:r>
              <a:rPr sz="1500" dirty="0">
                <a:latin typeface="Corbel"/>
                <a:cs typeface="Corbel"/>
              </a:rPr>
              <a:t>и</a:t>
            </a:r>
            <a:r>
              <a:rPr sz="1500" spc="1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в</a:t>
            </a:r>
            <a:r>
              <a:rPr sz="1500" spc="-10" dirty="0">
                <a:latin typeface="Corbel"/>
                <a:cs typeface="Corbel"/>
              </a:rPr>
              <a:t>м</a:t>
            </a:r>
            <a:r>
              <a:rPr sz="1500" dirty="0">
                <a:latin typeface="Corbel"/>
                <a:cs typeface="Corbel"/>
              </a:rPr>
              <a:t>есте</a:t>
            </a:r>
            <a:r>
              <a:rPr sz="1500" spc="2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хо</a:t>
            </a:r>
            <a:r>
              <a:rPr sz="1500" spc="-10" dirty="0">
                <a:latin typeface="Corbel"/>
                <a:cs typeface="Corbel"/>
              </a:rPr>
              <a:t>тя</a:t>
            </a:r>
            <a:r>
              <a:rPr sz="1500" dirty="0">
                <a:latin typeface="Corbel"/>
                <a:cs typeface="Corbel"/>
              </a:rPr>
              <a:t>т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с</a:t>
            </a:r>
            <a:r>
              <a:rPr sz="1500" spc="5" dirty="0">
                <a:latin typeface="Corbel"/>
                <a:cs typeface="Corbel"/>
              </a:rPr>
              <a:t>о</a:t>
            </a:r>
            <a:r>
              <a:rPr sz="1500" dirty="0">
                <a:latin typeface="Corbel"/>
                <a:cs typeface="Corbel"/>
              </a:rPr>
              <a:t>б</a:t>
            </a:r>
            <a:r>
              <a:rPr sz="1500" spc="-5" dirty="0">
                <a:latin typeface="Corbel"/>
                <a:cs typeface="Corbel"/>
              </a:rPr>
              <a:t>р</a:t>
            </a:r>
            <a:r>
              <a:rPr sz="1500" spc="-30" dirty="0">
                <a:latin typeface="Corbel"/>
                <a:cs typeface="Corbel"/>
              </a:rPr>
              <a:t>а</a:t>
            </a:r>
            <a:r>
              <a:rPr sz="1500" dirty="0">
                <a:latin typeface="Corbel"/>
                <a:cs typeface="Corbel"/>
              </a:rPr>
              <a:t>ть</a:t>
            </a:r>
            <a:r>
              <a:rPr sz="1500" spc="-5" dirty="0">
                <a:latin typeface="Corbel"/>
                <a:cs typeface="Corbel"/>
              </a:rPr>
              <a:t> </a:t>
            </a:r>
            <a:r>
              <a:rPr sz="1500" spc="-20" dirty="0">
                <a:latin typeface="Corbel"/>
                <a:cs typeface="Corbel"/>
              </a:rPr>
              <a:t>д</a:t>
            </a:r>
            <a:r>
              <a:rPr sz="1500" dirty="0">
                <a:latin typeface="Corbel"/>
                <a:cs typeface="Corbel"/>
              </a:rPr>
              <a:t>е</a:t>
            </a:r>
            <a:r>
              <a:rPr sz="1500" spc="-10" dirty="0">
                <a:latin typeface="Corbel"/>
                <a:cs typeface="Corbel"/>
              </a:rPr>
              <a:t>н</a:t>
            </a:r>
            <a:r>
              <a:rPr sz="1500" spc="-5" dirty="0">
                <a:latin typeface="Corbel"/>
                <a:cs typeface="Corbel"/>
              </a:rPr>
              <a:t>ь</a:t>
            </a:r>
            <a:r>
              <a:rPr sz="1500" spc="5" dirty="0">
                <a:latin typeface="Corbel"/>
                <a:cs typeface="Corbel"/>
              </a:rPr>
              <a:t>г</a:t>
            </a:r>
            <a:r>
              <a:rPr sz="1500" dirty="0">
                <a:latin typeface="Corbel"/>
                <a:cs typeface="Corbel"/>
              </a:rPr>
              <a:t>и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таким об</a:t>
            </a:r>
            <a:r>
              <a:rPr sz="1500" spc="-5" dirty="0">
                <a:latin typeface="Corbel"/>
                <a:cs typeface="Corbel"/>
              </a:rPr>
              <a:t>р</a:t>
            </a:r>
            <a:r>
              <a:rPr sz="1500" dirty="0">
                <a:latin typeface="Corbel"/>
                <a:cs typeface="Corbel"/>
              </a:rPr>
              <a:t>азо</a:t>
            </a:r>
            <a:r>
              <a:rPr sz="1500" spc="-5" dirty="0">
                <a:latin typeface="Corbel"/>
                <a:cs typeface="Corbel"/>
              </a:rPr>
              <a:t>м</a:t>
            </a:r>
            <a:r>
              <a:rPr sz="1500" dirty="0">
                <a:latin typeface="Corbel"/>
                <a:cs typeface="Corbel"/>
              </a:rPr>
              <a:t>, чт</a:t>
            </a:r>
            <a:r>
              <a:rPr sz="1500" spc="5" dirty="0">
                <a:latin typeface="Corbel"/>
                <a:cs typeface="Corbel"/>
              </a:rPr>
              <a:t>о</a:t>
            </a:r>
            <a:r>
              <a:rPr sz="1500" dirty="0">
                <a:latin typeface="Corbel"/>
                <a:cs typeface="Corbel"/>
              </a:rPr>
              <a:t>бы</a:t>
            </a:r>
            <a:r>
              <a:rPr sz="1500" spc="-1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каж</a:t>
            </a:r>
            <a:r>
              <a:rPr sz="1500" spc="-25" dirty="0">
                <a:latin typeface="Corbel"/>
                <a:cs typeface="Corbel"/>
              </a:rPr>
              <a:t>д</a:t>
            </a:r>
            <a:r>
              <a:rPr sz="1500" spc="-5" dirty="0">
                <a:latin typeface="Corbel"/>
                <a:cs typeface="Corbel"/>
              </a:rPr>
              <a:t>ы</a:t>
            </a:r>
            <a:r>
              <a:rPr sz="1500" dirty="0">
                <a:latin typeface="Corbel"/>
                <a:cs typeface="Corbel"/>
              </a:rPr>
              <a:t>й </a:t>
            </a:r>
            <a:r>
              <a:rPr sz="1500" spc="-5" dirty="0">
                <a:latin typeface="Corbel"/>
                <a:cs typeface="Corbel"/>
              </a:rPr>
              <a:t>и</a:t>
            </a:r>
            <a:r>
              <a:rPr sz="1500" dirty="0">
                <a:latin typeface="Corbel"/>
                <a:cs typeface="Corbel"/>
              </a:rPr>
              <a:t>з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н</a:t>
            </a:r>
            <a:r>
              <a:rPr sz="1500" spc="-5" dirty="0">
                <a:latin typeface="Corbel"/>
                <a:cs typeface="Corbel"/>
              </a:rPr>
              <a:t>и</a:t>
            </a:r>
            <a:r>
              <a:rPr sz="1500" dirty="0">
                <a:latin typeface="Corbel"/>
                <a:cs typeface="Corbel"/>
              </a:rPr>
              <a:t>х</a:t>
            </a:r>
            <a:endParaRPr sz="1500">
              <a:latin typeface="Corbel"/>
              <a:cs typeface="Corbel"/>
            </a:endParaRPr>
          </a:p>
          <a:p>
            <a:pPr marL="295910">
              <a:lnSpc>
                <a:spcPts val="1260"/>
              </a:lnSpc>
            </a:pPr>
            <a:r>
              <a:rPr sz="1500" spc="-10" dirty="0">
                <a:latin typeface="Corbel"/>
                <a:cs typeface="Corbel"/>
              </a:rPr>
              <a:t>заплатил</a:t>
            </a:r>
            <a:r>
              <a:rPr sz="1500" spc="20" dirty="0">
                <a:latin typeface="Corbel"/>
                <a:cs typeface="Corbel"/>
              </a:rPr>
              <a:t> </a:t>
            </a:r>
            <a:r>
              <a:rPr sz="1500" spc="-15" dirty="0">
                <a:latin typeface="Corbel"/>
                <a:cs typeface="Corbel"/>
              </a:rPr>
              <a:t>сумму,</a:t>
            </a:r>
            <a:r>
              <a:rPr sz="1500" spc="1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пропорциональную</a:t>
            </a:r>
            <a:r>
              <a:rPr sz="1500" spc="5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площади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его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квартиры.</a:t>
            </a:r>
            <a:r>
              <a:rPr sz="1500" spc="3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Например,</a:t>
            </a:r>
            <a:r>
              <a:rPr sz="1500" spc="5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мужчина,</a:t>
            </a:r>
            <a:endParaRPr sz="1500">
              <a:latin typeface="Corbel"/>
              <a:cs typeface="Corbel"/>
            </a:endParaRPr>
          </a:p>
          <a:p>
            <a:pPr marL="295910">
              <a:lnSpc>
                <a:spcPts val="1440"/>
              </a:lnSpc>
            </a:pPr>
            <a:r>
              <a:rPr sz="1500" spc="-10" dirty="0">
                <a:latin typeface="Corbel"/>
                <a:cs typeface="Corbel"/>
              </a:rPr>
              <a:t>проживающий</a:t>
            </a:r>
            <a:r>
              <a:rPr sz="1500" spc="3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в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квартире,</a:t>
            </a:r>
            <a:r>
              <a:rPr sz="1500" spc="30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которая</a:t>
            </a:r>
            <a:r>
              <a:rPr sz="1500" dirty="0">
                <a:latin typeface="Corbel"/>
                <a:cs typeface="Corbel"/>
              </a:rPr>
              <a:t> </a:t>
            </a:r>
            <a:r>
              <a:rPr sz="1500" spc="-15" dirty="0">
                <a:latin typeface="Corbel"/>
                <a:cs typeface="Corbel"/>
              </a:rPr>
              <a:t>занимает</a:t>
            </a:r>
            <a:r>
              <a:rPr sz="1500" spc="3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1/5</a:t>
            </a:r>
            <a:r>
              <a:rPr sz="1500" spc="20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площади</a:t>
            </a:r>
            <a:r>
              <a:rPr sz="150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всех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квартир,</a:t>
            </a:r>
            <a:r>
              <a:rPr sz="1500" spc="2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должен</a:t>
            </a:r>
            <a:endParaRPr sz="1500">
              <a:latin typeface="Corbel"/>
              <a:cs typeface="Corbel"/>
            </a:endParaRPr>
          </a:p>
          <a:p>
            <a:pPr marL="295910">
              <a:lnSpc>
                <a:spcPts val="1620"/>
              </a:lnSpc>
            </a:pPr>
            <a:r>
              <a:rPr sz="1500" spc="-30" dirty="0">
                <a:latin typeface="Corbel"/>
                <a:cs typeface="Corbel"/>
              </a:rPr>
              <a:t>будет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заплатить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1/5</a:t>
            </a:r>
            <a:r>
              <a:rPr sz="1500" spc="2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от</a:t>
            </a:r>
            <a:r>
              <a:rPr sz="1500" spc="-1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всей</a:t>
            </a:r>
            <a:r>
              <a:rPr sz="1500" spc="1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стоимости</a:t>
            </a:r>
            <a:r>
              <a:rPr sz="1500" spc="20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здания.</a:t>
            </a:r>
            <a:r>
              <a:rPr sz="1500" spc="3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Выберите</a:t>
            </a:r>
            <a:r>
              <a:rPr sz="1500" spc="3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все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верные</a:t>
            </a:r>
            <a:r>
              <a:rPr sz="1500" spc="2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утверждения.</a:t>
            </a:r>
            <a:endParaRPr sz="1500">
              <a:latin typeface="Corbel"/>
              <a:cs typeface="Corbel"/>
            </a:endParaRPr>
          </a:p>
          <a:p>
            <a:pPr marL="295910" marR="168275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500" b="1" spc="-5" dirty="0">
                <a:latin typeface="Corbel"/>
                <a:cs typeface="Corbel"/>
              </a:rPr>
              <a:t>A</a:t>
            </a:r>
            <a:r>
              <a:rPr sz="1500" b="1" dirty="0">
                <a:latin typeface="Corbel"/>
                <a:cs typeface="Corbel"/>
              </a:rPr>
              <a:t>.</a:t>
            </a:r>
            <a:r>
              <a:rPr sz="1500" b="1" spc="-17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Ч</a:t>
            </a:r>
            <a:r>
              <a:rPr sz="1500" spc="-30" dirty="0">
                <a:latin typeface="Corbel"/>
                <a:cs typeface="Corbel"/>
              </a:rPr>
              <a:t>е</a:t>
            </a:r>
            <a:r>
              <a:rPr sz="1500" dirty="0">
                <a:latin typeface="Corbel"/>
                <a:cs typeface="Corbel"/>
              </a:rPr>
              <a:t>лов</a:t>
            </a:r>
            <a:r>
              <a:rPr sz="1500" spc="-10" dirty="0">
                <a:latin typeface="Corbel"/>
                <a:cs typeface="Corbel"/>
              </a:rPr>
              <a:t>е</a:t>
            </a:r>
            <a:r>
              <a:rPr sz="1500" dirty="0">
                <a:latin typeface="Corbel"/>
                <a:cs typeface="Corbel"/>
              </a:rPr>
              <a:t>к, п</a:t>
            </a:r>
            <a:r>
              <a:rPr sz="1500" spc="-10" dirty="0">
                <a:latin typeface="Corbel"/>
                <a:cs typeface="Corbel"/>
              </a:rPr>
              <a:t>р</a:t>
            </a:r>
            <a:r>
              <a:rPr sz="1500" spc="-20" dirty="0">
                <a:latin typeface="Corbel"/>
                <a:cs typeface="Corbel"/>
              </a:rPr>
              <a:t>о</a:t>
            </a:r>
            <a:r>
              <a:rPr sz="1500" spc="-5" dirty="0">
                <a:latin typeface="Corbel"/>
                <a:cs typeface="Corbel"/>
              </a:rPr>
              <a:t>жи</a:t>
            </a:r>
            <a:r>
              <a:rPr sz="1500" spc="-10" dirty="0">
                <a:latin typeface="Corbel"/>
                <a:cs typeface="Corbel"/>
              </a:rPr>
              <a:t>в</a:t>
            </a:r>
            <a:r>
              <a:rPr sz="1500" dirty="0">
                <a:latin typeface="Corbel"/>
                <a:cs typeface="Corbel"/>
              </a:rPr>
              <a:t>а</a:t>
            </a:r>
            <a:r>
              <a:rPr sz="1500" spc="-10" dirty="0">
                <a:latin typeface="Corbel"/>
                <a:cs typeface="Corbel"/>
              </a:rPr>
              <a:t>ю</a:t>
            </a:r>
            <a:r>
              <a:rPr sz="1500" spc="-25" dirty="0">
                <a:latin typeface="Corbel"/>
                <a:cs typeface="Corbel"/>
              </a:rPr>
              <a:t>щ</a:t>
            </a:r>
            <a:r>
              <a:rPr sz="1500" spc="-5" dirty="0">
                <a:latin typeface="Corbel"/>
                <a:cs typeface="Corbel"/>
              </a:rPr>
              <a:t>и</a:t>
            </a:r>
            <a:r>
              <a:rPr sz="1500" dirty="0">
                <a:latin typeface="Corbel"/>
                <a:cs typeface="Corbel"/>
              </a:rPr>
              <a:t>й</a:t>
            </a:r>
            <a:r>
              <a:rPr sz="1500" spc="5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в </a:t>
            </a:r>
            <a:r>
              <a:rPr sz="1500" spc="-5" dirty="0">
                <a:latin typeface="Corbel"/>
                <a:cs typeface="Corbel"/>
              </a:rPr>
              <a:t>са</a:t>
            </a:r>
            <a:r>
              <a:rPr sz="1500" spc="-10" dirty="0">
                <a:latin typeface="Corbel"/>
                <a:cs typeface="Corbel"/>
              </a:rPr>
              <a:t>м</a:t>
            </a:r>
            <a:r>
              <a:rPr sz="1500" dirty="0">
                <a:latin typeface="Corbel"/>
                <a:cs typeface="Corbel"/>
              </a:rPr>
              <a:t>ой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б</a:t>
            </a:r>
            <a:r>
              <a:rPr sz="1500" spc="-20" dirty="0">
                <a:latin typeface="Corbel"/>
                <a:cs typeface="Corbel"/>
              </a:rPr>
              <a:t>о</a:t>
            </a:r>
            <a:r>
              <a:rPr sz="1500" dirty="0">
                <a:latin typeface="Corbel"/>
                <a:cs typeface="Corbel"/>
              </a:rPr>
              <a:t>л</a:t>
            </a:r>
            <a:r>
              <a:rPr sz="1500" spc="-5" dirty="0">
                <a:latin typeface="Corbel"/>
                <a:cs typeface="Corbel"/>
              </a:rPr>
              <a:t>ьшо</a:t>
            </a:r>
            <a:r>
              <a:rPr sz="1500" dirty="0">
                <a:latin typeface="Corbel"/>
                <a:cs typeface="Corbel"/>
              </a:rPr>
              <a:t>й</a:t>
            </a:r>
            <a:r>
              <a:rPr sz="1500" spc="-1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кв</a:t>
            </a:r>
            <a:r>
              <a:rPr sz="1500" spc="-10" dirty="0">
                <a:latin typeface="Corbel"/>
                <a:cs typeface="Corbel"/>
              </a:rPr>
              <a:t>а</a:t>
            </a:r>
            <a:r>
              <a:rPr sz="1500" spc="-5" dirty="0">
                <a:latin typeface="Corbel"/>
                <a:cs typeface="Corbel"/>
              </a:rPr>
              <a:t>р</a:t>
            </a:r>
            <a:r>
              <a:rPr sz="1500" dirty="0">
                <a:latin typeface="Corbel"/>
                <a:cs typeface="Corbel"/>
              </a:rPr>
              <a:t>т</a:t>
            </a:r>
            <a:r>
              <a:rPr sz="1500" spc="-5" dirty="0">
                <a:latin typeface="Corbel"/>
                <a:cs typeface="Corbel"/>
              </a:rPr>
              <a:t>ир</a:t>
            </a:r>
            <a:r>
              <a:rPr sz="1500" dirty="0">
                <a:latin typeface="Corbel"/>
                <a:cs typeface="Corbel"/>
              </a:rPr>
              <a:t>е,</a:t>
            </a:r>
            <a:r>
              <a:rPr sz="1500" spc="4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за</a:t>
            </a:r>
            <a:r>
              <a:rPr sz="1500" spc="-10" dirty="0">
                <a:latin typeface="Corbel"/>
                <a:cs typeface="Corbel"/>
              </a:rPr>
              <a:t>п</a:t>
            </a:r>
            <a:r>
              <a:rPr sz="1500" dirty="0">
                <a:latin typeface="Corbel"/>
                <a:cs typeface="Corbel"/>
              </a:rPr>
              <a:t>л</a:t>
            </a:r>
            <a:r>
              <a:rPr sz="1500" spc="-30" dirty="0">
                <a:latin typeface="Corbel"/>
                <a:cs typeface="Corbel"/>
              </a:rPr>
              <a:t>а</a:t>
            </a:r>
            <a:r>
              <a:rPr sz="1500" dirty="0">
                <a:latin typeface="Corbel"/>
                <a:cs typeface="Corbel"/>
              </a:rPr>
              <a:t>т</a:t>
            </a:r>
            <a:r>
              <a:rPr sz="1500" spc="-5" dirty="0">
                <a:latin typeface="Corbel"/>
                <a:cs typeface="Corbel"/>
              </a:rPr>
              <a:t>и</a:t>
            </a:r>
            <a:r>
              <a:rPr sz="1500" dirty="0">
                <a:latin typeface="Corbel"/>
                <a:cs typeface="Corbel"/>
              </a:rPr>
              <a:t>т</a:t>
            </a:r>
            <a:r>
              <a:rPr sz="1500" spc="2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б</a:t>
            </a:r>
            <a:r>
              <a:rPr sz="1500" spc="-20" dirty="0">
                <a:latin typeface="Corbel"/>
                <a:cs typeface="Corbel"/>
              </a:rPr>
              <a:t>о</a:t>
            </a:r>
            <a:r>
              <a:rPr sz="1500" dirty="0">
                <a:latin typeface="Corbel"/>
                <a:cs typeface="Corbel"/>
              </a:rPr>
              <a:t>л</a:t>
            </a:r>
            <a:r>
              <a:rPr sz="1500" spc="-5" dirty="0">
                <a:latin typeface="Corbel"/>
                <a:cs typeface="Corbel"/>
              </a:rPr>
              <a:t>ьш</a:t>
            </a:r>
            <a:r>
              <a:rPr sz="1500" dirty="0">
                <a:latin typeface="Corbel"/>
                <a:cs typeface="Corbel"/>
              </a:rPr>
              <a:t>е</a:t>
            </a:r>
            <a:r>
              <a:rPr sz="1500" spc="-20" dirty="0">
                <a:latin typeface="Corbel"/>
                <a:cs typeface="Corbel"/>
              </a:rPr>
              <a:t> </a:t>
            </a:r>
            <a:r>
              <a:rPr sz="1500" spc="-25" dirty="0">
                <a:latin typeface="Corbel"/>
                <a:cs typeface="Corbel"/>
              </a:rPr>
              <a:t>д</a:t>
            </a:r>
            <a:r>
              <a:rPr sz="1500" dirty="0">
                <a:latin typeface="Corbel"/>
                <a:cs typeface="Corbel"/>
              </a:rPr>
              <a:t>е</a:t>
            </a:r>
            <a:r>
              <a:rPr sz="1500" spc="-10" dirty="0">
                <a:latin typeface="Corbel"/>
                <a:cs typeface="Corbel"/>
              </a:rPr>
              <a:t>н</a:t>
            </a:r>
            <a:r>
              <a:rPr sz="1500" dirty="0">
                <a:latin typeface="Corbel"/>
                <a:cs typeface="Corbel"/>
              </a:rPr>
              <a:t>ег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за  </a:t>
            </a:r>
            <a:r>
              <a:rPr sz="1500" spc="-5" dirty="0">
                <a:latin typeface="Corbel"/>
                <a:cs typeface="Corbel"/>
              </a:rPr>
              <a:t>каждый</a:t>
            </a:r>
            <a:r>
              <a:rPr sz="1500" spc="-10" dirty="0">
                <a:latin typeface="Corbel"/>
                <a:cs typeface="Corbel"/>
              </a:rPr>
              <a:t> квадратный</a:t>
            </a:r>
            <a:r>
              <a:rPr sz="1500" spc="25" dirty="0">
                <a:latin typeface="Corbel"/>
                <a:cs typeface="Corbel"/>
              </a:rPr>
              <a:t> </a:t>
            </a:r>
            <a:r>
              <a:rPr sz="1500" spc="-15" dirty="0">
                <a:latin typeface="Corbel"/>
                <a:cs typeface="Corbel"/>
              </a:rPr>
              <a:t>метр</a:t>
            </a:r>
            <a:r>
              <a:rPr sz="1500" spc="1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своей</a:t>
            </a:r>
            <a:r>
              <a:rPr sz="1500" spc="1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квартиры,</a:t>
            </a:r>
            <a:r>
              <a:rPr sz="1500" spc="3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чем</a:t>
            </a:r>
            <a:r>
              <a:rPr sz="1500" spc="-5" dirty="0">
                <a:latin typeface="Corbel"/>
                <a:cs typeface="Corbel"/>
              </a:rPr>
              <a:t> человек из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самой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маленькой</a:t>
            </a:r>
            <a:endParaRPr sz="1500">
              <a:latin typeface="Corbel"/>
              <a:cs typeface="Corbel"/>
            </a:endParaRPr>
          </a:p>
          <a:p>
            <a:pPr marL="295910">
              <a:lnSpc>
                <a:spcPts val="1440"/>
              </a:lnSpc>
            </a:pPr>
            <a:r>
              <a:rPr sz="1500" spc="-5" dirty="0">
                <a:latin typeface="Corbel"/>
                <a:cs typeface="Corbel"/>
              </a:rPr>
              <a:t>квартиры.</a:t>
            </a:r>
            <a:endParaRPr sz="1500">
              <a:latin typeface="Corbel"/>
              <a:cs typeface="Corbel"/>
            </a:endParaRPr>
          </a:p>
          <a:p>
            <a:pPr marL="295910" indent="-283845">
              <a:lnSpc>
                <a:spcPts val="1620"/>
              </a:lnSpc>
              <a:spcBef>
                <a:spcPts val="24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500" b="1" spc="-5" dirty="0">
                <a:latin typeface="Corbel"/>
                <a:cs typeface="Corbel"/>
              </a:rPr>
              <a:t>B. </a:t>
            </a:r>
            <a:r>
              <a:rPr sz="1500" spc="-10" dirty="0">
                <a:latin typeface="Corbel"/>
                <a:cs typeface="Corbel"/>
              </a:rPr>
              <a:t>Зная</a:t>
            </a:r>
            <a:r>
              <a:rPr sz="1500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площадь</a:t>
            </a:r>
            <a:r>
              <a:rPr sz="1500" spc="-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двух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квартир</a:t>
            </a:r>
            <a:r>
              <a:rPr sz="1500" spc="1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и </a:t>
            </a:r>
            <a:r>
              <a:rPr sz="1500" spc="-10" dirty="0">
                <a:latin typeface="Corbel"/>
                <a:cs typeface="Corbel"/>
              </a:rPr>
              <a:t>цену</a:t>
            </a:r>
            <a:r>
              <a:rPr sz="1500" spc="15" dirty="0">
                <a:latin typeface="Corbel"/>
                <a:cs typeface="Corbel"/>
              </a:rPr>
              <a:t> </a:t>
            </a:r>
            <a:r>
              <a:rPr sz="1500" spc="-15" dirty="0">
                <a:latin typeface="Corbel"/>
                <a:cs typeface="Corbel"/>
              </a:rPr>
              <a:t>одной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из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них,</a:t>
            </a:r>
            <a:r>
              <a:rPr sz="1500" spc="1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мы </a:t>
            </a:r>
            <a:r>
              <a:rPr sz="1500" spc="-10" dirty="0">
                <a:latin typeface="Corbel"/>
                <a:cs typeface="Corbel"/>
              </a:rPr>
              <a:t>можем </a:t>
            </a:r>
            <a:r>
              <a:rPr sz="1500" spc="-5" dirty="0">
                <a:latin typeface="Corbel"/>
                <a:cs typeface="Corbel"/>
              </a:rPr>
              <a:t>вычислить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цену</a:t>
            </a:r>
            <a:endParaRPr sz="1500">
              <a:latin typeface="Corbel"/>
              <a:cs typeface="Corbel"/>
            </a:endParaRPr>
          </a:p>
          <a:p>
            <a:pPr marL="295910">
              <a:lnSpc>
                <a:spcPts val="1620"/>
              </a:lnSpc>
            </a:pPr>
            <a:r>
              <a:rPr sz="1500" spc="-5" dirty="0">
                <a:latin typeface="Corbel"/>
                <a:cs typeface="Corbel"/>
              </a:rPr>
              <a:t>второй.</a:t>
            </a:r>
            <a:endParaRPr sz="1500">
              <a:latin typeface="Corbel"/>
              <a:cs typeface="Corbel"/>
            </a:endParaRPr>
          </a:p>
          <a:p>
            <a:pPr marL="295910" marR="461009" indent="-283845">
              <a:lnSpc>
                <a:spcPts val="144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500" b="1" spc="-5" dirty="0">
                <a:latin typeface="Corbel"/>
                <a:cs typeface="Corbel"/>
              </a:rPr>
              <a:t>C.</a:t>
            </a:r>
            <a:r>
              <a:rPr sz="1500" b="1" spc="-2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Зная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цену</a:t>
            </a:r>
            <a:r>
              <a:rPr sz="1500" spc="1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здания</a:t>
            </a:r>
            <a:r>
              <a:rPr sz="1500" spc="3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и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spc="-15" dirty="0">
                <a:latin typeface="Corbel"/>
                <a:cs typeface="Corbel"/>
              </a:rPr>
              <a:t>сумму,</a:t>
            </a:r>
            <a:r>
              <a:rPr sz="1500" spc="1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которую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заплатит</a:t>
            </a:r>
            <a:r>
              <a:rPr sz="1500" spc="3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каждый владелец,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мы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можем </a:t>
            </a:r>
            <a:r>
              <a:rPr sz="1500" spc="-28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вычислить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общую</a:t>
            </a:r>
            <a:r>
              <a:rPr sz="1500" spc="-10" dirty="0">
                <a:latin typeface="Corbel"/>
                <a:cs typeface="Corbel"/>
              </a:rPr>
              <a:t> площадь</a:t>
            </a:r>
            <a:r>
              <a:rPr sz="1500" spc="-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всех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квартир.</a:t>
            </a:r>
            <a:endParaRPr sz="1500">
              <a:latin typeface="Corbel"/>
              <a:cs typeface="Corbel"/>
            </a:endParaRPr>
          </a:p>
          <a:p>
            <a:pPr marL="295910" indent="-283845">
              <a:lnSpc>
                <a:spcPts val="1620"/>
              </a:lnSpc>
              <a:spcBef>
                <a:spcPts val="254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500" b="1" spc="-20" dirty="0">
                <a:latin typeface="Corbel"/>
                <a:cs typeface="Corbel"/>
              </a:rPr>
              <a:t>D.</a:t>
            </a:r>
            <a:r>
              <a:rPr sz="1500" b="1" spc="-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Если </a:t>
            </a:r>
            <a:r>
              <a:rPr sz="1500" dirty="0">
                <a:latin typeface="Corbel"/>
                <a:cs typeface="Corbel"/>
              </a:rPr>
              <a:t>бы</a:t>
            </a:r>
            <a:r>
              <a:rPr sz="1500" spc="-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общая</a:t>
            </a:r>
            <a:r>
              <a:rPr sz="1500" spc="-5" dirty="0">
                <a:latin typeface="Corbel"/>
                <a:cs typeface="Corbel"/>
              </a:rPr>
              <a:t> стоимость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здания</a:t>
            </a:r>
            <a:r>
              <a:rPr sz="1500" spc="2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была </a:t>
            </a:r>
            <a:r>
              <a:rPr sz="1500" spc="-10" dirty="0">
                <a:latin typeface="Corbel"/>
                <a:cs typeface="Corbel"/>
              </a:rPr>
              <a:t>снижена</a:t>
            </a:r>
            <a:r>
              <a:rPr sz="1500" spc="3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на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10%,</a:t>
            </a:r>
            <a:r>
              <a:rPr sz="1500" spc="1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каждый</a:t>
            </a:r>
            <a:r>
              <a:rPr sz="1500" spc="-1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из</a:t>
            </a:r>
            <a:r>
              <a:rPr sz="1500" spc="1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владельцев</a:t>
            </a:r>
            <a:endParaRPr sz="1500">
              <a:latin typeface="Corbel"/>
              <a:cs typeface="Corbel"/>
            </a:endParaRPr>
          </a:p>
          <a:p>
            <a:pPr marL="295910">
              <a:lnSpc>
                <a:spcPts val="1620"/>
              </a:lnSpc>
            </a:pPr>
            <a:r>
              <a:rPr sz="1500" spc="-10" dirty="0">
                <a:latin typeface="Corbel"/>
                <a:cs typeface="Corbel"/>
              </a:rPr>
              <a:t>заплатил</a:t>
            </a:r>
            <a:r>
              <a:rPr sz="1500" spc="1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бы</a:t>
            </a:r>
            <a:r>
              <a:rPr sz="1500" spc="-10" dirty="0">
                <a:latin typeface="Corbel"/>
                <a:cs typeface="Corbel"/>
              </a:rPr>
              <a:t> на</a:t>
            </a:r>
            <a:r>
              <a:rPr sz="150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10%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меньше.</a:t>
            </a:r>
            <a:endParaRPr sz="1500">
              <a:latin typeface="Corbel"/>
              <a:cs typeface="Corbel"/>
            </a:endParaRPr>
          </a:p>
          <a:p>
            <a:pPr marL="295910" indent="-283845">
              <a:lnSpc>
                <a:spcPct val="100000"/>
              </a:lnSpc>
              <a:spcBef>
                <a:spcPts val="24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500" dirty="0">
                <a:latin typeface="Corbel"/>
                <a:cs typeface="Corbel"/>
              </a:rPr>
              <a:t>В</a:t>
            </a:r>
            <a:r>
              <a:rPr sz="1500" spc="-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этой</a:t>
            </a:r>
            <a:r>
              <a:rPr sz="1500" spc="-1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задаче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верны</a:t>
            </a:r>
            <a:r>
              <a:rPr sz="1500" spc="30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утверждения</a:t>
            </a:r>
            <a:r>
              <a:rPr sz="1500" spc="2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B</a:t>
            </a:r>
            <a:r>
              <a:rPr sz="1500" spc="-1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и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20" dirty="0">
                <a:latin typeface="Corbel"/>
                <a:cs typeface="Corbel"/>
              </a:rPr>
              <a:t>D,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а </a:t>
            </a:r>
            <a:r>
              <a:rPr sz="1500" spc="-10" dirty="0">
                <a:latin typeface="Corbel"/>
                <a:cs typeface="Corbel"/>
              </a:rPr>
              <a:t>утверждения</a:t>
            </a:r>
            <a:r>
              <a:rPr sz="1500" spc="-3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A</a:t>
            </a:r>
            <a:r>
              <a:rPr sz="1500" spc="-1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и</a:t>
            </a:r>
            <a:r>
              <a:rPr sz="1500" spc="-5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C </a:t>
            </a:r>
            <a:r>
              <a:rPr sz="1500" spc="-10" dirty="0">
                <a:latin typeface="Corbel"/>
                <a:cs typeface="Corbel"/>
              </a:rPr>
              <a:t>неверны.</a:t>
            </a:r>
            <a:endParaRPr sz="15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4336" y="126492"/>
            <a:ext cx="5867400" cy="121767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259461"/>
            <a:ext cx="516318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20" dirty="0"/>
              <a:t>Незнакомый</a:t>
            </a:r>
            <a:r>
              <a:rPr sz="4300" spc="-25" dirty="0"/>
              <a:t> </a:t>
            </a:r>
            <a:r>
              <a:rPr sz="4300" spc="-35" dirty="0"/>
              <a:t>контекст</a:t>
            </a:r>
            <a:endParaRPr sz="43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8111" y="1086611"/>
            <a:ext cx="7053072" cy="359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4336" y="126492"/>
            <a:ext cx="5867400" cy="121767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259461"/>
            <a:ext cx="516318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20" dirty="0"/>
              <a:t>Незнакомый</a:t>
            </a:r>
            <a:r>
              <a:rPr sz="4300" spc="-25" dirty="0"/>
              <a:t> </a:t>
            </a:r>
            <a:r>
              <a:rPr sz="4300" spc="-35" dirty="0"/>
              <a:t>контекст</a:t>
            </a:r>
            <a:endParaRPr sz="43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74520" y="1086611"/>
            <a:ext cx="6620256" cy="359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08204" y="123444"/>
            <a:ext cx="8136890" cy="4962525"/>
            <a:chOff x="108204" y="123444"/>
            <a:chExt cx="8136890" cy="496252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204" y="123444"/>
              <a:ext cx="4873752" cy="24719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52671" y="2577083"/>
              <a:ext cx="4392168" cy="250850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03E7E46-1721-D6BE-DE28-15AE10EB6BE0}"/>
              </a:ext>
            </a:extLst>
          </p:cNvPr>
          <p:cNvSpPr txBox="1"/>
          <p:nvPr/>
        </p:nvSpPr>
        <p:spPr>
          <a:xfrm>
            <a:off x="5105400" y="285750"/>
            <a:ext cx="3802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графическими представлениями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31975" y="627887"/>
            <a:ext cx="7068311" cy="359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18915" y="126492"/>
            <a:ext cx="3329940" cy="121767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869816" y="259461"/>
            <a:ext cx="26314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20" dirty="0"/>
              <a:t>Экономика</a:t>
            </a:r>
            <a:endParaRPr sz="43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5608" y="1173480"/>
            <a:ext cx="7499604" cy="3425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0011" y="627887"/>
            <a:ext cx="6687311" cy="40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78352" y="126492"/>
            <a:ext cx="3211068" cy="121767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928998" y="259461"/>
            <a:ext cx="25133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70" dirty="0"/>
              <a:t>Геометрия</a:t>
            </a:r>
            <a:endParaRPr sz="43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08048" y="1085086"/>
            <a:ext cx="5937504" cy="401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578352" y="126492"/>
            <a:ext cx="3211195" cy="1217930"/>
            <a:chOff x="3578352" y="126492"/>
            <a:chExt cx="3211195" cy="121793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8352" y="126492"/>
              <a:ext cx="944879" cy="12176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7808" y="126492"/>
              <a:ext cx="2991612" cy="1217676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928998" y="259461"/>
            <a:ext cx="25107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465" dirty="0"/>
              <a:t>Г</a:t>
            </a:r>
            <a:r>
              <a:rPr sz="4300" spc="-5" dirty="0"/>
              <a:t>еом</a:t>
            </a:r>
            <a:r>
              <a:rPr sz="4300" spc="-135" dirty="0"/>
              <a:t>е</a:t>
            </a:r>
            <a:r>
              <a:rPr sz="4300" spc="-5" dirty="0"/>
              <a:t>трия</a:t>
            </a:r>
            <a:endParaRPr sz="4300"/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50364" y="1086611"/>
            <a:ext cx="6068568" cy="359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9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11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2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5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0" name="Picture 2" descr="C:\Users\Администратор\Desktop\Семинар по функциональной грамотности\2023-11-28_14-15-0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5232" y="771144"/>
            <a:ext cx="7229856" cy="3601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4336" y="126492"/>
            <a:ext cx="5257800" cy="121767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259461"/>
            <a:ext cx="455676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30" dirty="0"/>
              <a:t>Урезанная</a:t>
            </a:r>
            <a:r>
              <a:rPr sz="4300" spc="-60" dirty="0"/>
              <a:t> </a:t>
            </a:r>
            <a:r>
              <a:rPr sz="4300" spc="-15" dirty="0"/>
              <a:t>средняя</a:t>
            </a:r>
            <a:endParaRPr sz="4300" dirty="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5608" y="1571244"/>
            <a:ext cx="7499604" cy="263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4336" y="126492"/>
            <a:ext cx="5257800" cy="121767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259461"/>
            <a:ext cx="455676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30" dirty="0"/>
              <a:t>Урезанная</a:t>
            </a:r>
            <a:r>
              <a:rPr sz="4300" spc="-60" dirty="0"/>
              <a:t> </a:t>
            </a:r>
            <a:r>
              <a:rPr sz="4300" spc="-15" dirty="0"/>
              <a:t>средняя</a:t>
            </a:r>
            <a:endParaRPr sz="43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3461" y="1203960"/>
            <a:ext cx="7673340" cy="359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928871" y="43179"/>
            <a:ext cx="196913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200" dirty="0"/>
              <a:t>Р</a:t>
            </a:r>
            <a:r>
              <a:rPr sz="4300" spc="-5" dirty="0"/>
              <a:t>есурсы</a:t>
            </a:r>
            <a:endParaRPr sz="4300" dirty="0"/>
          </a:p>
        </p:txBody>
      </p:sp>
      <p:sp>
        <p:nvSpPr>
          <p:cNvPr id="18" name="object 18"/>
          <p:cNvSpPr txBox="1"/>
          <p:nvPr/>
        </p:nvSpPr>
        <p:spPr>
          <a:xfrm>
            <a:off x="1054230" y="593635"/>
            <a:ext cx="8086213" cy="352981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грамотности: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marR="1537335" indent="-283845">
              <a:lnSpc>
                <a:spcPts val="2920"/>
              </a:lnSpc>
              <a:spcBef>
                <a:spcPts val="650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364490" algn="l"/>
                <a:tab pos="365125" algn="l"/>
              </a:tabLst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http://skiv.instrao.ru/bank-zadaniy/matematicheskaya-gramotnost/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marR="1537335" indent="-283845">
              <a:lnSpc>
                <a:spcPts val="2920"/>
              </a:lnSpc>
              <a:spcBef>
                <a:spcPts val="650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364490" algn="l"/>
                <a:tab pos="365125" algn="l"/>
              </a:tabLs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https://fg.resh.edu.ru/?redirectAfterLogin=%2F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СДАМ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ГИА:Решу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ЕГЭ,ОГЭ,</a:t>
            </a:r>
            <a:r>
              <a:rPr sz="28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800" b="1" u="heavy" spc="-254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https://sdamgia.ru/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Распечатай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heavy" spc="-215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https://www.time4math.ru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89B813-E91F-0024-5561-DB9DA6E4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5C04B2-A440-F7DC-633F-31D3211F2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xmlns="" id="{D3B90DB9-B8D7-5DE2-CA77-849E75D5426C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xmlns="" id="{756BE1F5-5587-22D9-7482-13697CAA548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xmlns="" id="{EA805645-2D24-24F7-7E6F-343813F94908}"/>
                </a:ext>
              </a:extLst>
            </p:cNvPr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xmlns="" id="{5B885A95-AF8A-9BE2-0881-580226A162CD}"/>
                </a:ext>
              </a:extLst>
            </p:cNvPr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>
              <a:extLst>
                <a:ext uri="{FF2B5EF4-FFF2-40B4-BE49-F238E27FC236}">
                  <a16:creationId xmlns:a16="http://schemas.microsoft.com/office/drawing/2014/main" xmlns="" id="{5178D1A9-36F0-1F8D-8260-16F96DD6012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9" name="object 7">
              <a:extLst>
                <a:ext uri="{FF2B5EF4-FFF2-40B4-BE49-F238E27FC236}">
                  <a16:creationId xmlns:a16="http://schemas.microsoft.com/office/drawing/2014/main" xmlns="" id="{CA0CABFC-A96F-A4C8-C147-2AE514858E31}"/>
                </a:ext>
              </a:extLst>
            </p:cNvPr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xmlns="" id="{ACEA5F43-DBE1-94E6-0FF6-5CB48532216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xmlns="" id="{2528C690-399D-27AE-D518-0D1C4068167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2" name="object 10">
              <a:extLst>
                <a:ext uri="{FF2B5EF4-FFF2-40B4-BE49-F238E27FC236}">
                  <a16:creationId xmlns:a16="http://schemas.microsoft.com/office/drawing/2014/main" xmlns="" id="{7E442352-E93A-EE48-F25D-0D22A730EBFF}"/>
                </a:ext>
              </a:extLst>
            </p:cNvPr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xmlns="" id="{E6D70A9A-28B9-7070-8E9D-6A521433A366}"/>
                </a:ext>
              </a:extLst>
            </p:cNvPr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xmlns="" id="{84B7D5A8-83CD-CA3D-5A91-9CD8FEA568E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5" name="object 13">
              <a:extLst>
                <a:ext uri="{FF2B5EF4-FFF2-40B4-BE49-F238E27FC236}">
                  <a16:creationId xmlns:a16="http://schemas.microsoft.com/office/drawing/2014/main" xmlns="" id="{005EBC16-5A9E-7856-E26F-BBD70B5E551F}"/>
                </a:ext>
              </a:extLst>
            </p:cNvPr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C5B1D9-7662-6559-8F73-59B3FFE453BE}"/>
              </a:ext>
            </a:extLst>
          </p:cNvPr>
          <p:cNvSpPr txBox="1"/>
          <p:nvPr/>
        </p:nvSpPr>
        <p:spPr>
          <a:xfrm>
            <a:off x="1356359" y="1412570"/>
            <a:ext cx="7635494" cy="145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«Формирование математической грамотности – это прочная ступенька  лестницы успеха на ВПР, ОГЭ и ЕГЭ».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8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ED6382-AE88-1E1A-3415-B0624D5B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69EF85-50C8-D831-F8D3-008FCA7FE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xmlns="" id="{95AA5515-FA8A-76DD-BF0C-8D1DB9207274}"/>
              </a:ext>
            </a:extLst>
          </p:cNvPr>
          <p:cNvGrpSpPr/>
          <p:nvPr/>
        </p:nvGrpSpPr>
        <p:grpSpPr>
          <a:xfrm>
            <a:off x="-12290" y="0"/>
            <a:ext cx="9144000" cy="5143500"/>
            <a:chOff x="0" y="0"/>
            <a:chExt cx="9144000" cy="51435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xmlns="" id="{FFCD5D9D-06A5-1469-4852-D9769D083F3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xmlns="" id="{83D62BEB-EDC2-E558-129A-60A15122F8BC}"/>
                </a:ext>
              </a:extLst>
            </p:cNvPr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xmlns="" id="{D0DEC52F-EA3D-B9D7-E7F2-E5AA0AE07E1E}"/>
                </a:ext>
              </a:extLst>
            </p:cNvPr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>
              <a:extLst>
                <a:ext uri="{FF2B5EF4-FFF2-40B4-BE49-F238E27FC236}">
                  <a16:creationId xmlns:a16="http://schemas.microsoft.com/office/drawing/2014/main" xmlns="" id="{7FBB4D88-1548-8DDF-44C1-59A56199C7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9" name="object 7">
              <a:extLst>
                <a:ext uri="{FF2B5EF4-FFF2-40B4-BE49-F238E27FC236}">
                  <a16:creationId xmlns:a16="http://schemas.microsoft.com/office/drawing/2014/main" xmlns="" id="{85EDB25D-C30B-1625-D6C3-DFC3EAE4CC38}"/>
                </a:ext>
              </a:extLst>
            </p:cNvPr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xmlns="" id="{8567C90C-4490-1E16-BCF6-5793AE2342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xmlns="" id="{222D18AA-90CA-524D-ED60-49A92BB3AD6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2" name="object 10">
              <a:extLst>
                <a:ext uri="{FF2B5EF4-FFF2-40B4-BE49-F238E27FC236}">
                  <a16:creationId xmlns:a16="http://schemas.microsoft.com/office/drawing/2014/main" xmlns="" id="{A87A47EB-5717-954A-0472-524AC1586321}"/>
                </a:ext>
              </a:extLst>
            </p:cNvPr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xmlns="" id="{FD665B94-F711-E7FE-C7D7-CF8CA3563570}"/>
                </a:ext>
              </a:extLst>
            </p:cNvPr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xmlns="" id="{F5CA00C3-76A1-F00B-5D53-AADB81CF51E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5" name="object 13">
              <a:extLst>
                <a:ext uri="{FF2B5EF4-FFF2-40B4-BE49-F238E27FC236}">
                  <a16:creationId xmlns:a16="http://schemas.microsoft.com/office/drawing/2014/main" xmlns="" id="{EA40F8C8-1961-3368-2B4C-636D7CCAF31F}"/>
                </a:ext>
              </a:extLst>
            </p:cNvPr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C955ABF-56A0-9152-95C7-5E219E63B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90" y="-15240"/>
            <a:ext cx="91158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78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94403" y="126492"/>
            <a:ext cx="2177797" cy="9212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7C835D8-5170-C800-B33C-DC049F6E8CB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6520" y="819150"/>
            <a:ext cx="7791706" cy="411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E52F9-B91F-0B76-41AA-EBC0BEE0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B835A6-AEF9-E887-57BE-A58E46F79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xmlns="" id="{80237311-C706-4D19-5243-6C437734C604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xmlns="" id="{E7F53F7D-7E59-5BBC-F55B-3226871412B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xmlns="" id="{AEB50466-C3C7-ECCB-58EF-4288D3A9E9BD}"/>
                </a:ext>
              </a:extLst>
            </p:cNvPr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xmlns="" id="{1FF9EFED-A700-C43A-4A1F-3DF2EB0C01DB}"/>
                </a:ext>
              </a:extLst>
            </p:cNvPr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object 6">
              <a:extLst>
                <a:ext uri="{FF2B5EF4-FFF2-40B4-BE49-F238E27FC236}">
                  <a16:creationId xmlns:a16="http://schemas.microsoft.com/office/drawing/2014/main" xmlns="" id="{240E5806-4BB7-F3A8-A0EA-8ECAF406BE3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9" name="object 7">
              <a:extLst>
                <a:ext uri="{FF2B5EF4-FFF2-40B4-BE49-F238E27FC236}">
                  <a16:creationId xmlns:a16="http://schemas.microsoft.com/office/drawing/2014/main" xmlns="" id="{83E69C95-3E6C-0DBB-1471-3FEA5DE2B968}"/>
                </a:ext>
              </a:extLst>
            </p:cNvPr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xmlns="" id="{BDFB2FD8-FBB7-F323-BB03-E0660A05872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xmlns="" id="{EBFB0755-6712-51D0-5B26-34EB9CE72F5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2" name="object 10">
              <a:extLst>
                <a:ext uri="{FF2B5EF4-FFF2-40B4-BE49-F238E27FC236}">
                  <a16:creationId xmlns:a16="http://schemas.microsoft.com/office/drawing/2014/main" xmlns="" id="{501E7844-C895-C320-F25B-D400D6B3E849}"/>
                </a:ext>
              </a:extLst>
            </p:cNvPr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xmlns="" id="{CB651F54-5751-DD55-833C-7D6680970D50}"/>
                </a:ext>
              </a:extLst>
            </p:cNvPr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xmlns="" id="{1E304E43-EE9A-6365-F884-E8BC9FE5A7A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5" name="object 13">
              <a:extLst>
                <a:ext uri="{FF2B5EF4-FFF2-40B4-BE49-F238E27FC236}">
                  <a16:creationId xmlns:a16="http://schemas.microsoft.com/office/drawing/2014/main" xmlns="" id="{B30E01CE-DA68-75E7-B7D9-7B868F6C4261}"/>
                </a:ext>
              </a:extLst>
            </p:cNvPr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35AEDF4-EC88-89BA-7552-4CC2C0CD251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3460" y="1047750"/>
            <a:ext cx="8130540" cy="2514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16A75AB-C64A-19C7-F12B-3F57BF620E63}"/>
              </a:ext>
            </a:extLst>
          </p:cNvPr>
          <p:cNvSpPr txBox="1"/>
          <p:nvPr/>
        </p:nvSpPr>
        <p:spPr>
          <a:xfrm>
            <a:off x="2904723" y="298267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6 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31423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08120" y="126492"/>
            <a:ext cx="2351531" cy="121767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359021" y="259461"/>
            <a:ext cx="165227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7</a:t>
            </a:r>
            <a:r>
              <a:rPr sz="4300" spc="-80" dirty="0"/>
              <a:t> </a:t>
            </a:r>
            <a:r>
              <a:rPr sz="4300" spc="-20" dirty="0"/>
              <a:t>класс</a:t>
            </a:r>
            <a:endParaRPr sz="43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3000" y="971550"/>
            <a:ext cx="7620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85259" y="126492"/>
            <a:ext cx="2398776" cy="121767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336160" y="259461"/>
            <a:ext cx="16992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8</a:t>
            </a:r>
            <a:r>
              <a:rPr sz="4000" spc="-85" dirty="0"/>
              <a:t> </a:t>
            </a:r>
            <a:r>
              <a:rPr sz="4000" spc="-20" dirty="0"/>
              <a:t>класс</a:t>
            </a:r>
            <a:endParaRPr sz="4000" dirty="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9614" y="887197"/>
            <a:ext cx="7110986" cy="3818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3603" y="0"/>
            <a:ext cx="6553200" cy="3867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7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402" y="0"/>
                  </a:moveTo>
                  <a:lnTo>
                    <a:pt x="252" y="0"/>
                  </a:lnTo>
                  <a:lnTo>
                    <a:pt x="0" y="614934"/>
                  </a:lnTo>
                  <a:lnTo>
                    <a:pt x="54111" y="613625"/>
                  </a:lnTo>
                  <a:lnTo>
                    <a:pt x="107040" y="609755"/>
                  </a:lnTo>
                  <a:lnTo>
                    <a:pt x="158930" y="603404"/>
                  </a:lnTo>
                  <a:lnTo>
                    <a:pt x="209675" y="594652"/>
                  </a:lnTo>
                  <a:lnTo>
                    <a:pt x="259165" y="583582"/>
                  </a:lnTo>
                  <a:lnTo>
                    <a:pt x="307294" y="570273"/>
                  </a:lnTo>
                  <a:lnTo>
                    <a:pt x="353953" y="554808"/>
                  </a:lnTo>
                  <a:lnTo>
                    <a:pt x="399033" y="537267"/>
                  </a:lnTo>
                  <a:lnTo>
                    <a:pt x="442428" y="517731"/>
                  </a:lnTo>
                  <a:lnTo>
                    <a:pt x="484030" y="496281"/>
                  </a:lnTo>
                  <a:lnTo>
                    <a:pt x="523729" y="472998"/>
                  </a:lnTo>
                  <a:lnTo>
                    <a:pt x="561420" y="447964"/>
                  </a:lnTo>
                  <a:lnTo>
                    <a:pt x="596992" y="421260"/>
                  </a:lnTo>
                  <a:lnTo>
                    <a:pt x="630339" y="392965"/>
                  </a:lnTo>
                  <a:lnTo>
                    <a:pt x="661353" y="363163"/>
                  </a:lnTo>
                  <a:lnTo>
                    <a:pt x="689925" y="331932"/>
                  </a:lnTo>
                  <a:lnTo>
                    <a:pt x="715948" y="299356"/>
                  </a:lnTo>
                  <a:lnTo>
                    <a:pt x="739313" y="265514"/>
                  </a:lnTo>
                  <a:lnTo>
                    <a:pt x="759914" y="230488"/>
                  </a:lnTo>
                  <a:lnTo>
                    <a:pt x="777641" y="194358"/>
                  </a:lnTo>
                  <a:lnTo>
                    <a:pt x="792387" y="157207"/>
                  </a:lnTo>
                  <a:lnTo>
                    <a:pt x="804045" y="119114"/>
                  </a:lnTo>
                  <a:lnTo>
                    <a:pt x="812505" y="80161"/>
                  </a:lnTo>
                  <a:lnTo>
                    <a:pt x="817660" y="40429"/>
                  </a:lnTo>
                  <a:lnTo>
                    <a:pt x="819402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" y="2286"/>
              <a:ext cx="819785" cy="615315"/>
            </a:xfrm>
            <a:custGeom>
              <a:avLst/>
              <a:gdLst/>
              <a:ahLst/>
              <a:cxnLst/>
              <a:rect l="l" t="t" r="r" b="b"/>
              <a:pathLst>
                <a:path w="819785" h="615315">
                  <a:moveTo>
                    <a:pt x="819529" y="0"/>
                  </a:moveTo>
                  <a:lnTo>
                    <a:pt x="817786" y="40429"/>
                  </a:lnTo>
                  <a:lnTo>
                    <a:pt x="812631" y="80161"/>
                  </a:lnTo>
                  <a:lnTo>
                    <a:pt x="804171" y="119114"/>
                  </a:lnTo>
                  <a:lnTo>
                    <a:pt x="792514" y="157207"/>
                  </a:lnTo>
                  <a:lnTo>
                    <a:pt x="777768" y="194358"/>
                  </a:lnTo>
                  <a:lnTo>
                    <a:pt x="760040" y="230488"/>
                  </a:lnTo>
                  <a:lnTo>
                    <a:pt x="739440" y="265514"/>
                  </a:lnTo>
                  <a:lnTo>
                    <a:pt x="716074" y="299356"/>
                  </a:lnTo>
                  <a:lnTo>
                    <a:pt x="690051" y="331932"/>
                  </a:lnTo>
                  <a:lnTo>
                    <a:pt x="661479" y="363163"/>
                  </a:lnTo>
                  <a:lnTo>
                    <a:pt x="630465" y="392965"/>
                  </a:lnTo>
                  <a:lnTo>
                    <a:pt x="597118" y="421260"/>
                  </a:lnTo>
                  <a:lnTo>
                    <a:pt x="561546" y="447964"/>
                  </a:lnTo>
                  <a:lnTo>
                    <a:pt x="523856" y="472998"/>
                  </a:lnTo>
                  <a:lnTo>
                    <a:pt x="484156" y="496281"/>
                  </a:lnTo>
                  <a:lnTo>
                    <a:pt x="442555" y="517731"/>
                  </a:lnTo>
                  <a:lnTo>
                    <a:pt x="399160" y="537267"/>
                  </a:lnTo>
                  <a:lnTo>
                    <a:pt x="354079" y="554808"/>
                  </a:lnTo>
                  <a:lnTo>
                    <a:pt x="307420" y="570273"/>
                  </a:lnTo>
                  <a:lnTo>
                    <a:pt x="259292" y="583582"/>
                  </a:lnTo>
                  <a:lnTo>
                    <a:pt x="209801" y="594652"/>
                  </a:lnTo>
                  <a:lnTo>
                    <a:pt x="159057" y="603404"/>
                  </a:lnTo>
                  <a:lnTo>
                    <a:pt x="107166" y="609755"/>
                  </a:lnTo>
                  <a:lnTo>
                    <a:pt x="54238" y="613625"/>
                  </a:lnTo>
                  <a:lnTo>
                    <a:pt x="379" y="614934"/>
                  </a:lnTo>
                  <a:lnTo>
                    <a:pt x="126" y="614934"/>
                  </a:lnTo>
                  <a:lnTo>
                    <a:pt x="379" y="0"/>
                  </a:lnTo>
                  <a:lnTo>
                    <a:pt x="81952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0"/>
              <a:ext cx="1784604" cy="13594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15240"/>
              <a:ext cx="1702435" cy="1277620"/>
            </a:xfrm>
            <a:custGeom>
              <a:avLst/>
              <a:gdLst/>
              <a:ahLst/>
              <a:cxnLst/>
              <a:rect l="l" t="t" r="r" b="b"/>
              <a:pathLst>
                <a:path w="1702435" h="1277620">
                  <a:moveTo>
                    <a:pt x="0" y="638556"/>
                  </a:moveTo>
                  <a:lnTo>
                    <a:pt x="1674" y="598171"/>
                  </a:lnTo>
                  <a:lnTo>
                    <a:pt x="6631" y="558454"/>
                  </a:lnTo>
                  <a:lnTo>
                    <a:pt x="14771" y="519479"/>
                  </a:lnTo>
                  <a:lnTo>
                    <a:pt x="25995" y="481322"/>
                  </a:lnTo>
                  <a:lnTo>
                    <a:pt x="40201" y="444056"/>
                  </a:lnTo>
                  <a:lnTo>
                    <a:pt x="57292" y="407758"/>
                  </a:lnTo>
                  <a:lnTo>
                    <a:pt x="77167" y="372501"/>
                  </a:lnTo>
                  <a:lnTo>
                    <a:pt x="99726" y="338361"/>
                  </a:lnTo>
                  <a:lnTo>
                    <a:pt x="124870" y="305412"/>
                  </a:lnTo>
                  <a:lnTo>
                    <a:pt x="152498" y="273728"/>
                  </a:lnTo>
                  <a:lnTo>
                    <a:pt x="182512" y="243386"/>
                  </a:lnTo>
                  <a:lnTo>
                    <a:pt x="214812" y="214459"/>
                  </a:lnTo>
                  <a:lnTo>
                    <a:pt x="249297" y="187023"/>
                  </a:lnTo>
                  <a:lnTo>
                    <a:pt x="285869" y="161152"/>
                  </a:lnTo>
                  <a:lnTo>
                    <a:pt x="324427" y="136920"/>
                  </a:lnTo>
                  <a:lnTo>
                    <a:pt x="364872" y="114404"/>
                  </a:lnTo>
                  <a:lnTo>
                    <a:pt x="407103" y="93676"/>
                  </a:lnTo>
                  <a:lnTo>
                    <a:pt x="451022" y="74814"/>
                  </a:lnTo>
                  <a:lnTo>
                    <a:pt x="496529" y="57890"/>
                  </a:lnTo>
                  <a:lnTo>
                    <a:pt x="543524" y="42980"/>
                  </a:lnTo>
                  <a:lnTo>
                    <a:pt x="591906" y="30159"/>
                  </a:lnTo>
                  <a:lnTo>
                    <a:pt x="641578" y="19501"/>
                  </a:lnTo>
                  <a:lnTo>
                    <a:pt x="692438" y="11081"/>
                  </a:lnTo>
                  <a:lnTo>
                    <a:pt x="744387" y="4975"/>
                  </a:lnTo>
                  <a:lnTo>
                    <a:pt x="797325" y="1256"/>
                  </a:lnTo>
                  <a:lnTo>
                    <a:pt x="851154" y="0"/>
                  </a:lnTo>
                  <a:lnTo>
                    <a:pt x="904976" y="1256"/>
                  </a:lnTo>
                  <a:lnTo>
                    <a:pt x="957910" y="4975"/>
                  </a:lnTo>
                  <a:lnTo>
                    <a:pt x="1009855" y="11081"/>
                  </a:lnTo>
                  <a:lnTo>
                    <a:pt x="1060713" y="19501"/>
                  </a:lnTo>
                  <a:lnTo>
                    <a:pt x="1110381" y="30159"/>
                  </a:lnTo>
                  <a:lnTo>
                    <a:pt x="1158763" y="42980"/>
                  </a:lnTo>
                  <a:lnTo>
                    <a:pt x="1205756" y="57890"/>
                  </a:lnTo>
                  <a:lnTo>
                    <a:pt x="1251262" y="74814"/>
                  </a:lnTo>
                  <a:lnTo>
                    <a:pt x="1295181" y="93676"/>
                  </a:lnTo>
                  <a:lnTo>
                    <a:pt x="1337413" y="114404"/>
                  </a:lnTo>
                  <a:lnTo>
                    <a:pt x="1377859" y="136920"/>
                  </a:lnTo>
                  <a:lnTo>
                    <a:pt x="1416418" y="161152"/>
                  </a:lnTo>
                  <a:lnTo>
                    <a:pt x="1452991" y="187023"/>
                  </a:lnTo>
                  <a:lnTo>
                    <a:pt x="1487478" y="214459"/>
                  </a:lnTo>
                  <a:lnTo>
                    <a:pt x="1519779" y="243386"/>
                  </a:lnTo>
                  <a:lnTo>
                    <a:pt x="1549795" y="273728"/>
                  </a:lnTo>
                  <a:lnTo>
                    <a:pt x="1577425" y="305412"/>
                  </a:lnTo>
                  <a:lnTo>
                    <a:pt x="1602571" y="338361"/>
                  </a:lnTo>
                  <a:lnTo>
                    <a:pt x="1625132" y="372501"/>
                  </a:lnTo>
                  <a:lnTo>
                    <a:pt x="1645009" y="407758"/>
                  </a:lnTo>
                  <a:lnTo>
                    <a:pt x="1662101" y="444056"/>
                  </a:lnTo>
                  <a:lnTo>
                    <a:pt x="1676309" y="481322"/>
                  </a:lnTo>
                  <a:lnTo>
                    <a:pt x="1687534" y="519479"/>
                  </a:lnTo>
                  <a:lnTo>
                    <a:pt x="1695675" y="558454"/>
                  </a:lnTo>
                  <a:lnTo>
                    <a:pt x="1700633" y="598171"/>
                  </a:lnTo>
                  <a:lnTo>
                    <a:pt x="1702308" y="638556"/>
                  </a:lnTo>
                  <a:lnTo>
                    <a:pt x="1700633" y="678940"/>
                  </a:lnTo>
                  <a:lnTo>
                    <a:pt x="1695675" y="718657"/>
                  </a:lnTo>
                  <a:lnTo>
                    <a:pt x="1687534" y="757632"/>
                  </a:lnTo>
                  <a:lnTo>
                    <a:pt x="1676309" y="795789"/>
                  </a:lnTo>
                  <a:lnTo>
                    <a:pt x="1662101" y="833055"/>
                  </a:lnTo>
                  <a:lnTo>
                    <a:pt x="1645009" y="869353"/>
                  </a:lnTo>
                  <a:lnTo>
                    <a:pt x="1625132" y="904610"/>
                  </a:lnTo>
                  <a:lnTo>
                    <a:pt x="1602571" y="938750"/>
                  </a:lnTo>
                  <a:lnTo>
                    <a:pt x="1577425" y="971699"/>
                  </a:lnTo>
                  <a:lnTo>
                    <a:pt x="1549795" y="1003383"/>
                  </a:lnTo>
                  <a:lnTo>
                    <a:pt x="1519779" y="1033725"/>
                  </a:lnTo>
                  <a:lnTo>
                    <a:pt x="1487478" y="1062652"/>
                  </a:lnTo>
                  <a:lnTo>
                    <a:pt x="1452991" y="1090088"/>
                  </a:lnTo>
                  <a:lnTo>
                    <a:pt x="1416418" y="1115959"/>
                  </a:lnTo>
                  <a:lnTo>
                    <a:pt x="1377859" y="1140191"/>
                  </a:lnTo>
                  <a:lnTo>
                    <a:pt x="1337413" y="1162707"/>
                  </a:lnTo>
                  <a:lnTo>
                    <a:pt x="1295181" y="1183435"/>
                  </a:lnTo>
                  <a:lnTo>
                    <a:pt x="1251262" y="1202297"/>
                  </a:lnTo>
                  <a:lnTo>
                    <a:pt x="1205756" y="1219221"/>
                  </a:lnTo>
                  <a:lnTo>
                    <a:pt x="1158763" y="1234131"/>
                  </a:lnTo>
                  <a:lnTo>
                    <a:pt x="1110381" y="1246952"/>
                  </a:lnTo>
                  <a:lnTo>
                    <a:pt x="1060713" y="1257610"/>
                  </a:lnTo>
                  <a:lnTo>
                    <a:pt x="1009855" y="1266030"/>
                  </a:lnTo>
                  <a:lnTo>
                    <a:pt x="957910" y="1272136"/>
                  </a:lnTo>
                  <a:lnTo>
                    <a:pt x="904976" y="1275855"/>
                  </a:lnTo>
                  <a:lnTo>
                    <a:pt x="851154" y="1277112"/>
                  </a:lnTo>
                  <a:lnTo>
                    <a:pt x="797325" y="1275855"/>
                  </a:lnTo>
                  <a:lnTo>
                    <a:pt x="744387" y="1272136"/>
                  </a:lnTo>
                  <a:lnTo>
                    <a:pt x="692438" y="1266030"/>
                  </a:lnTo>
                  <a:lnTo>
                    <a:pt x="641578" y="1257610"/>
                  </a:lnTo>
                  <a:lnTo>
                    <a:pt x="591906" y="1246952"/>
                  </a:lnTo>
                  <a:lnTo>
                    <a:pt x="543524" y="1234131"/>
                  </a:lnTo>
                  <a:lnTo>
                    <a:pt x="496529" y="1219221"/>
                  </a:lnTo>
                  <a:lnTo>
                    <a:pt x="451022" y="1202297"/>
                  </a:lnTo>
                  <a:lnTo>
                    <a:pt x="407103" y="1183435"/>
                  </a:lnTo>
                  <a:lnTo>
                    <a:pt x="364872" y="1162707"/>
                  </a:lnTo>
                  <a:lnTo>
                    <a:pt x="324427" y="1140191"/>
                  </a:lnTo>
                  <a:lnTo>
                    <a:pt x="285869" y="1115959"/>
                  </a:lnTo>
                  <a:lnTo>
                    <a:pt x="249297" y="1090088"/>
                  </a:lnTo>
                  <a:lnTo>
                    <a:pt x="214812" y="1062652"/>
                  </a:lnTo>
                  <a:lnTo>
                    <a:pt x="182512" y="1033725"/>
                  </a:lnTo>
                  <a:lnTo>
                    <a:pt x="152498" y="1003383"/>
                  </a:lnTo>
                  <a:lnTo>
                    <a:pt x="124870" y="971699"/>
                  </a:lnTo>
                  <a:lnTo>
                    <a:pt x="99726" y="938750"/>
                  </a:lnTo>
                  <a:lnTo>
                    <a:pt x="77167" y="904610"/>
                  </a:lnTo>
                  <a:lnTo>
                    <a:pt x="57292" y="869353"/>
                  </a:lnTo>
                  <a:lnTo>
                    <a:pt x="40201" y="833055"/>
                  </a:lnTo>
                  <a:lnTo>
                    <a:pt x="25995" y="795789"/>
                  </a:lnTo>
                  <a:lnTo>
                    <a:pt x="14771" y="757632"/>
                  </a:lnTo>
                  <a:lnTo>
                    <a:pt x="6631" y="718657"/>
                  </a:lnTo>
                  <a:lnTo>
                    <a:pt x="1674" y="678940"/>
                  </a:lnTo>
                  <a:lnTo>
                    <a:pt x="0" y="638556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723899"/>
              <a:ext cx="1057656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91" y="727620"/>
              <a:ext cx="1019520" cy="954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926" y="727620"/>
              <a:ext cx="1019810" cy="954405"/>
            </a:xfrm>
            <a:custGeom>
              <a:avLst/>
              <a:gdLst/>
              <a:ahLst/>
              <a:cxnLst/>
              <a:rect l="l" t="t" r="r" b="b"/>
              <a:pathLst>
                <a:path w="1019810" h="954405">
                  <a:moveTo>
                    <a:pt x="69889" y="126073"/>
                  </a:moveTo>
                  <a:lnTo>
                    <a:pt x="96744" y="96564"/>
                  </a:lnTo>
                  <a:lnTo>
                    <a:pt x="126836" y="71007"/>
                  </a:lnTo>
                  <a:lnTo>
                    <a:pt x="159872" y="49389"/>
                  </a:lnTo>
                  <a:lnTo>
                    <a:pt x="195560" y="31700"/>
                  </a:lnTo>
                  <a:lnTo>
                    <a:pt x="233607" y="17928"/>
                  </a:lnTo>
                  <a:lnTo>
                    <a:pt x="273721" y="8062"/>
                  </a:lnTo>
                  <a:lnTo>
                    <a:pt x="315610" y="2089"/>
                  </a:lnTo>
                  <a:lnTo>
                    <a:pt x="358980" y="0"/>
                  </a:lnTo>
                  <a:lnTo>
                    <a:pt x="403540" y="1781"/>
                  </a:lnTo>
                  <a:lnTo>
                    <a:pt x="448996" y="7422"/>
                  </a:lnTo>
                  <a:lnTo>
                    <a:pt x="495058" y="16911"/>
                  </a:lnTo>
                  <a:lnTo>
                    <a:pt x="541431" y="30236"/>
                  </a:lnTo>
                  <a:lnTo>
                    <a:pt x="587824" y="47387"/>
                  </a:lnTo>
                  <a:lnTo>
                    <a:pt x="633944" y="68352"/>
                  </a:lnTo>
                  <a:lnTo>
                    <a:pt x="679498" y="93119"/>
                  </a:lnTo>
                  <a:lnTo>
                    <a:pt x="724195" y="121677"/>
                  </a:lnTo>
                  <a:lnTo>
                    <a:pt x="767741" y="154013"/>
                  </a:lnTo>
                  <a:lnTo>
                    <a:pt x="808929" y="189310"/>
                  </a:lnTo>
                  <a:lnTo>
                    <a:pt x="846688" y="226565"/>
                  </a:lnTo>
                  <a:lnTo>
                    <a:pt x="880943" y="265495"/>
                  </a:lnTo>
                  <a:lnTo>
                    <a:pt x="911618" y="305820"/>
                  </a:lnTo>
                  <a:lnTo>
                    <a:pt x="938634" y="347255"/>
                  </a:lnTo>
                  <a:lnTo>
                    <a:pt x="961918" y="389518"/>
                  </a:lnTo>
                  <a:lnTo>
                    <a:pt x="981390" y="432327"/>
                  </a:lnTo>
                  <a:lnTo>
                    <a:pt x="996977" y="475399"/>
                  </a:lnTo>
                  <a:lnTo>
                    <a:pt x="1008599" y="518451"/>
                  </a:lnTo>
                  <a:lnTo>
                    <a:pt x="1016183" y="561202"/>
                  </a:lnTo>
                  <a:lnTo>
                    <a:pt x="1019650" y="603367"/>
                  </a:lnTo>
                  <a:lnTo>
                    <a:pt x="1018924" y="644665"/>
                  </a:lnTo>
                  <a:lnTo>
                    <a:pt x="1013930" y="684814"/>
                  </a:lnTo>
                  <a:lnTo>
                    <a:pt x="1004590" y="723530"/>
                  </a:lnTo>
                  <a:lnTo>
                    <a:pt x="990828" y="760530"/>
                  </a:lnTo>
                  <a:lnTo>
                    <a:pt x="972568" y="795534"/>
                  </a:lnTo>
                  <a:lnTo>
                    <a:pt x="949732" y="828256"/>
                  </a:lnTo>
                  <a:lnTo>
                    <a:pt x="922877" y="857785"/>
                  </a:lnTo>
                  <a:lnTo>
                    <a:pt x="892786" y="883358"/>
                  </a:lnTo>
                  <a:lnTo>
                    <a:pt x="859750" y="904986"/>
                  </a:lnTo>
                  <a:lnTo>
                    <a:pt x="824063" y="922682"/>
                  </a:lnTo>
                  <a:lnTo>
                    <a:pt x="786016" y="936457"/>
                  </a:lnTo>
                  <a:lnTo>
                    <a:pt x="745903" y="946324"/>
                  </a:lnTo>
                  <a:lnTo>
                    <a:pt x="704015" y="952295"/>
                  </a:lnTo>
                  <a:lnTo>
                    <a:pt x="660646" y="954381"/>
                  </a:lnTo>
                  <a:lnTo>
                    <a:pt x="616086" y="952594"/>
                  </a:lnTo>
                  <a:lnTo>
                    <a:pt x="570630" y="946946"/>
                  </a:lnTo>
                  <a:lnTo>
                    <a:pt x="524569" y="937450"/>
                  </a:lnTo>
                  <a:lnTo>
                    <a:pt x="478196" y="924117"/>
                  </a:lnTo>
                  <a:lnTo>
                    <a:pt x="431803" y="906959"/>
                  </a:lnTo>
                  <a:lnTo>
                    <a:pt x="385682" y="885988"/>
                  </a:lnTo>
                  <a:lnTo>
                    <a:pt x="340126" y="861216"/>
                  </a:lnTo>
                  <a:lnTo>
                    <a:pt x="295428" y="832655"/>
                  </a:lnTo>
                  <a:lnTo>
                    <a:pt x="251880" y="800316"/>
                  </a:lnTo>
                  <a:lnTo>
                    <a:pt x="210693" y="765020"/>
                  </a:lnTo>
                  <a:lnTo>
                    <a:pt x="172935" y="727765"/>
                  </a:lnTo>
                  <a:lnTo>
                    <a:pt x="138683" y="688835"/>
                  </a:lnTo>
                  <a:lnTo>
                    <a:pt x="108012" y="648510"/>
                  </a:lnTo>
                  <a:lnTo>
                    <a:pt x="80998" y="607075"/>
                  </a:lnTo>
                  <a:lnTo>
                    <a:pt x="57719" y="564812"/>
                  </a:lnTo>
                  <a:lnTo>
                    <a:pt x="38250" y="522003"/>
                  </a:lnTo>
                  <a:lnTo>
                    <a:pt x="22667" y="478931"/>
                  </a:lnTo>
                  <a:lnTo>
                    <a:pt x="11047" y="435879"/>
                  </a:lnTo>
                  <a:lnTo>
                    <a:pt x="3466" y="393128"/>
                  </a:lnTo>
                  <a:lnTo>
                    <a:pt x="0" y="350963"/>
                  </a:lnTo>
                  <a:lnTo>
                    <a:pt x="725" y="309664"/>
                  </a:lnTo>
                  <a:lnTo>
                    <a:pt x="5717" y="269516"/>
                  </a:lnTo>
                  <a:lnTo>
                    <a:pt x="15054" y="230800"/>
                  </a:lnTo>
                  <a:lnTo>
                    <a:pt x="28811" y="193799"/>
                  </a:lnTo>
                  <a:lnTo>
                    <a:pt x="47064" y="158796"/>
                  </a:lnTo>
                  <a:lnTo>
                    <a:pt x="69889" y="126073"/>
                  </a:lnTo>
                </a:path>
                <a:path w="1019810" h="954405">
                  <a:moveTo>
                    <a:pt x="146381" y="187160"/>
                  </a:moveTo>
                  <a:lnTo>
                    <a:pt x="124513" y="220345"/>
                  </a:lnTo>
                  <a:lnTo>
                    <a:pt x="108998" y="256728"/>
                  </a:lnTo>
                  <a:lnTo>
                    <a:pt x="99678" y="295804"/>
                  </a:lnTo>
                  <a:lnTo>
                    <a:pt x="96399" y="337071"/>
                  </a:lnTo>
                  <a:lnTo>
                    <a:pt x="99003" y="380023"/>
                  </a:lnTo>
                  <a:lnTo>
                    <a:pt x="107336" y="424157"/>
                  </a:lnTo>
                  <a:lnTo>
                    <a:pt x="121239" y="468970"/>
                  </a:lnTo>
                  <a:lnTo>
                    <a:pt x="140558" y="513956"/>
                  </a:lnTo>
                  <a:lnTo>
                    <a:pt x="165136" y="558613"/>
                  </a:lnTo>
                  <a:lnTo>
                    <a:pt x="194817" y="602436"/>
                  </a:lnTo>
                  <a:lnTo>
                    <a:pt x="229445" y="644921"/>
                  </a:lnTo>
                  <a:lnTo>
                    <a:pt x="268863" y="685565"/>
                  </a:lnTo>
                  <a:lnTo>
                    <a:pt x="312916" y="723862"/>
                  </a:lnTo>
                  <a:lnTo>
                    <a:pt x="360040" y="758315"/>
                  </a:lnTo>
                  <a:lnTo>
                    <a:pt x="408419" y="787731"/>
                  </a:lnTo>
                  <a:lnTo>
                    <a:pt x="457528" y="812070"/>
                  </a:lnTo>
                  <a:lnTo>
                    <a:pt x="506842" y="831291"/>
                  </a:lnTo>
                  <a:lnTo>
                    <a:pt x="555837" y="845354"/>
                  </a:lnTo>
                  <a:lnTo>
                    <a:pt x="603986" y="854219"/>
                  </a:lnTo>
                  <a:lnTo>
                    <a:pt x="650765" y="857844"/>
                  </a:lnTo>
                  <a:lnTo>
                    <a:pt x="695648" y="856189"/>
                  </a:lnTo>
                  <a:lnTo>
                    <a:pt x="738111" y="849214"/>
                  </a:lnTo>
                  <a:lnTo>
                    <a:pt x="777628" y="836877"/>
                  </a:lnTo>
                  <a:lnTo>
                    <a:pt x="813674" y="819140"/>
                  </a:lnTo>
                  <a:lnTo>
                    <a:pt x="845724" y="795959"/>
                  </a:lnTo>
                  <a:lnTo>
                    <a:pt x="873253" y="767296"/>
                  </a:lnTo>
                  <a:lnTo>
                    <a:pt x="895118" y="734087"/>
                  </a:lnTo>
                  <a:lnTo>
                    <a:pt x="910632" y="697687"/>
                  </a:lnTo>
                  <a:lnTo>
                    <a:pt x="919950" y="658599"/>
                  </a:lnTo>
                  <a:lnTo>
                    <a:pt x="923229" y="617326"/>
                  </a:lnTo>
                  <a:lnTo>
                    <a:pt x="920624" y="574371"/>
                  </a:lnTo>
                  <a:lnTo>
                    <a:pt x="912292" y="530236"/>
                  </a:lnTo>
                  <a:lnTo>
                    <a:pt x="898388" y="485424"/>
                  </a:lnTo>
                  <a:lnTo>
                    <a:pt x="879069" y="440436"/>
                  </a:lnTo>
                  <a:lnTo>
                    <a:pt x="854491" y="395777"/>
                  </a:lnTo>
                  <a:lnTo>
                    <a:pt x="824809" y="351947"/>
                  </a:lnTo>
                  <a:lnTo>
                    <a:pt x="790180" y="309451"/>
                  </a:lnTo>
                  <a:lnTo>
                    <a:pt x="750760" y="268790"/>
                  </a:lnTo>
                  <a:lnTo>
                    <a:pt x="706705" y="230467"/>
                  </a:lnTo>
                  <a:lnTo>
                    <a:pt x="659582" y="196015"/>
                  </a:lnTo>
                  <a:lnTo>
                    <a:pt x="611203" y="166600"/>
                  </a:lnTo>
                  <a:lnTo>
                    <a:pt x="562095" y="142262"/>
                  </a:lnTo>
                  <a:lnTo>
                    <a:pt x="512782" y="123043"/>
                  </a:lnTo>
                  <a:lnTo>
                    <a:pt x="463789" y="108983"/>
                  </a:lnTo>
                  <a:lnTo>
                    <a:pt x="415641" y="100124"/>
                  </a:lnTo>
                  <a:lnTo>
                    <a:pt x="368864" y="96506"/>
                  </a:lnTo>
                  <a:lnTo>
                    <a:pt x="323982" y="98171"/>
                  </a:lnTo>
                  <a:lnTo>
                    <a:pt x="281520" y="105158"/>
                  </a:lnTo>
                  <a:lnTo>
                    <a:pt x="242004" y="117510"/>
                  </a:lnTo>
                  <a:lnTo>
                    <a:pt x="205959" y="135267"/>
                  </a:lnTo>
                  <a:lnTo>
                    <a:pt x="173910" y="158470"/>
                  </a:lnTo>
                  <a:lnTo>
                    <a:pt x="146381" y="187160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5143500"/>
            </a:xfrm>
            <a:custGeom>
              <a:avLst/>
              <a:gdLst/>
              <a:ahLst/>
              <a:cxnLst/>
              <a:rect l="l" t="t" r="r" b="b"/>
              <a:pathLst>
                <a:path w="8130540" h="5143500">
                  <a:moveTo>
                    <a:pt x="81305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130540" y="51435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5143500"/>
            </a:xfrm>
            <a:custGeom>
              <a:avLst/>
              <a:gdLst/>
              <a:ahLst/>
              <a:cxnLst/>
              <a:rect l="l" t="t" r="r" b="b"/>
              <a:pathLst>
                <a:path w="73659" h="5143500">
                  <a:moveTo>
                    <a:pt x="7315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3152" y="51435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4194" y="195070"/>
            <a:ext cx="7999221" cy="313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DC66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405</Words>
  <Application>Microsoft Office PowerPoint</Application>
  <PresentationFormat>Экран (16:9)</PresentationFormat>
  <Paragraphs>66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Слайд 1</vt:lpstr>
      <vt:lpstr>Слайд 2</vt:lpstr>
      <vt:lpstr>Слайд 3</vt:lpstr>
      <vt:lpstr>Слайд 4</vt:lpstr>
      <vt:lpstr>Слайд 5</vt:lpstr>
      <vt:lpstr>7 класс</vt:lpstr>
      <vt:lpstr>8 класс</vt:lpstr>
      <vt:lpstr>Слайд 8</vt:lpstr>
      <vt:lpstr>Слайд 9</vt:lpstr>
      <vt:lpstr>Практико-ориентированные задания № 1-5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Прикидки и оценки</vt:lpstr>
      <vt:lpstr>Задача 2</vt:lpstr>
      <vt:lpstr>Чтение текста</vt:lpstr>
      <vt:lpstr>Логическая грамотность</vt:lpstr>
      <vt:lpstr>Незнакомый контекст</vt:lpstr>
      <vt:lpstr>Незнакомый контекст</vt:lpstr>
      <vt:lpstr>Слайд 24</vt:lpstr>
      <vt:lpstr>Слайд 25</vt:lpstr>
      <vt:lpstr>Экономика</vt:lpstr>
      <vt:lpstr>Слайд 27</vt:lpstr>
      <vt:lpstr>Геометрия</vt:lpstr>
      <vt:lpstr>Геометрия</vt:lpstr>
      <vt:lpstr>Слайд 30</vt:lpstr>
      <vt:lpstr>Урезанная средняя</vt:lpstr>
      <vt:lpstr>Урезанная средняя</vt:lpstr>
      <vt:lpstr>Ресурсы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 Ярославской области «Институт развития образования» Кафедра общего образования</dc:title>
  <dc:creator>Acer</dc:creator>
  <cp:lastModifiedBy>Администратор</cp:lastModifiedBy>
  <cp:revision>14</cp:revision>
  <dcterms:created xsi:type="dcterms:W3CDTF">2023-11-26T14:12:05Z</dcterms:created>
  <dcterms:modified xsi:type="dcterms:W3CDTF">2023-11-29T08:54:54Z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2023-11-26T00:00:00Z</vt:filetime>
  </property>
</Properties>
</file>