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2" r:id="rId4"/>
    <p:sldId id="270" r:id="rId5"/>
    <p:sldId id="273" r:id="rId6"/>
    <p:sldId id="277" r:id="rId7"/>
    <p:sldId id="269" r:id="rId8"/>
    <p:sldId id="267" r:id="rId9"/>
    <p:sldId id="268" r:id="rId10"/>
    <p:sldId id="275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Формирование читательской грамотности на уроках русского языка и литературы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			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С.Е.Галкина, учитель 			   	русского языка и   	     	  литературы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98072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1) Каждая группа получит </a:t>
            </a:r>
            <a:r>
              <a:rPr lang="ru-RU" sz="2000" b="1" i="1" dirty="0" smtClean="0"/>
              <a:t>рецепт одного блюда</a:t>
            </a:r>
            <a:r>
              <a:rPr lang="ru-RU" sz="2000" i="1" dirty="0" smtClean="0"/>
              <a:t> </a:t>
            </a:r>
            <a:r>
              <a:rPr lang="ru-RU" sz="2000" b="1" i="1" dirty="0" smtClean="0"/>
              <a:t>в </a:t>
            </a:r>
            <a:r>
              <a:rPr lang="ru-RU" sz="2000" b="1" i="1" dirty="0" err="1" smtClean="0"/>
              <a:t>инфографике</a:t>
            </a:r>
            <a:r>
              <a:rPr lang="ru-RU" sz="2000" b="1" i="1" dirty="0" smtClean="0"/>
              <a:t>. </a:t>
            </a:r>
          </a:p>
          <a:p>
            <a:pPr algn="ctr"/>
            <a:r>
              <a:rPr lang="ru-RU" sz="2000" dirty="0" smtClean="0"/>
              <a:t>Задача: составить текстовый рецепт, используя нужные числительные (числовые данные записываем словами); обозначить орфограмму «Ь на конце и в середине числительных».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35730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2) Каждая группа получает</a:t>
            </a:r>
            <a:r>
              <a:rPr lang="ru-RU" sz="2000" b="1" i="1" dirty="0" smtClean="0"/>
              <a:t> кассовый чек.</a:t>
            </a:r>
            <a:r>
              <a:rPr lang="ru-RU" sz="2000" dirty="0" smtClean="0"/>
              <a:t> Давайте представим, что вы ходили в магазин, имея тысячу рублей, пришли домой и рассказываете маме, что и  на какую сумму купили, а также сколько денег осталось от тысячи. Задача: составить устный рассказ (не менее 8 предложений) на тему «В магазин за продуктами», используя числительные.</a:t>
            </a:r>
            <a:endParaRPr lang="ru-RU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68078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Работа с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несплошным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 текстом (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инфографика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)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ropisi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940152" cy="547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275327"/>
            <a:ext cx="5364088" cy="458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632848" cy="20162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Читательская грамотность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 err="1" smtClean="0">
                <a:solidFill>
                  <a:srgbClr val="C00000"/>
                </a:solidFill>
              </a:rPr>
              <a:t>КИМах</a:t>
            </a:r>
            <a:r>
              <a:rPr lang="ru-RU" b="1" dirty="0" smtClean="0">
                <a:solidFill>
                  <a:srgbClr val="C00000"/>
                </a:solidFill>
              </a:rPr>
              <a:t> ВПР, ОГЭ и ЕГЭ по русскому языку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4" y="116632"/>
          <a:ext cx="8928993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3024336"/>
                <a:gridCol w="29523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ВПР-6, 7, 8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ОГЭ-9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ЕГЭ-11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ru-RU" sz="2800" dirty="0" smtClean="0"/>
                        <a:t>Составьте и запишите </a:t>
                      </a:r>
                      <a:r>
                        <a:rPr lang="ru-RU" sz="2800" b="1" dirty="0" smtClean="0"/>
                        <a:t>план текста из трёх пунктов</a:t>
                      </a:r>
                      <a:r>
                        <a:rPr lang="ru-RU" sz="2800" dirty="0" smtClean="0"/>
                        <a:t>.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ru-RU" sz="2800" dirty="0" smtClean="0"/>
                        <a:t>Определите и запишите </a:t>
                      </a:r>
                      <a:r>
                        <a:rPr lang="ru-RU" sz="2800" b="1" dirty="0" err="1" smtClean="0"/>
                        <a:t>микротему</a:t>
                      </a:r>
                      <a:r>
                        <a:rPr lang="ru-RU" sz="2800" b="1" dirty="0" smtClean="0"/>
                        <a:t>               </a:t>
                      </a:r>
                      <a:r>
                        <a:rPr lang="ru-RU" sz="2800" dirty="0" smtClean="0"/>
                        <a:t>2-го абзаца текста.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Какие из высказываний </a:t>
                      </a:r>
                      <a:r>
                        <a:rPr lang="ru-RU" sz="2800" b="1" dirty="0" smtClean="0"/>
                        <a:t>соответствуют содержанию текста</a:t>
                      </a:r>
                      <a:r>
                        <a:rPr lang="ru-RU" sz="2800" dirty="0" smtClean="0"/>
                        <a:t>? Укажите номера ответов.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Какие из высказываний </a:t>
                      </a:r>
                      <a:r>
                        <a:rPr lang="ru-RU" sz="2800" b="1" dirty="0" smtClean="0"/>
                        <a:t>соответствуют содержанию текста</a:t>
                      </a:r>
                      <a:r>
                        <a:rPr lang="ru-RU" sz="2800" dirty="0" smtClean="0"/>
                        <a:t>? Укажите номера ответов.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2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96"/>
                <a:gridCol w="2160240"/>
                <a:gridCol w="3347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ВПР-6, 7, 8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ОГЭ-9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ЕГЭ-11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Определите и запишите </a:t>
                      </a:r>
                      <a:r>
                        <a:rPr lang="ru-RU" sz="2400" b="1" dirty="0" smtClean="0"/>
                        <a:t>лексическое значение </a:t>
                      </a:r>
                      <a:r>
                        <a:rPr lang="ru-RU" sz="2400" dirty="0" smtClean="0"/>
                        <a:t>слова «</a:t>
                      </a:r>
                      <a:r>
                        <a:rPr lang="ru-RU" sz="2400" b="0" dirty="0" smtClean="0"/>
                        <a:t>…</a:t>
                      </a:r>
                      <a:r>
                        <a:rPr lang="ru-RU" sz="2400" dirty="0" smtClean="0"/>
                        <a:t>» из </a:t>
                      </a:r>
                      <a:r>
                        <a:rPr lang="ru-RU" sz="2400" dirty="0" err="1" smtClean="0"/>
                        <a:t>предл</a:t>
                      </a:r>
                      <a:r>
                        <a:rPr lang="ru-RU" sz="2400" dirty="0" smtClean="0"/>
                        <a:t>. 5. Подберите и запишите предложение, в котором </a:t>
                      </a:r>
                      <a:r>
                        <a:rPr lang="ru-RU" sz="2400" b="1" dirty="0" smtClean="0"/>
                        <a:t>данное многозначное слово употреблялось бы в другом значении.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Определите </a:t>
                      </a:r>
                      <a:r>
                        <a:rPr lang="ru-RU" sz="2400" b="1" dirty="0" smtClean="0"/>
                        <a:t>стилистическую окраску </a:t>
                      </a:r>
                      <a:r>
                        <a:rPr lang="ru-RU" sz="2400" dirty="0" smtClean="0"/>
                        <a:t>слова </a:t>
                      </a:r>
                      <a:r>
                        <a:rPr lang="ru-RU" sz="2400" b="0" dirty="0" smtClean="0"/>
                        <a:t>«…» </a:t>
                      </a:r>
                      <a:r>
                        <a:rPr lang="ru-RU" sz="2400" dirty="0" smtClean="0"/>
                        <a:t>из </a:t>
                      </a:r>
                      <a:r>
                        <a:rPr lang="ru-RU" sz="2400" dirty="0" err="1" smtClean="0"/>
                        <a:t>предл</a:t>
                      </a:r>
                      <a:r>
                        <a:rPr lang="ru-RU" sz="2400" dirty="0" smtClean="0"/>
                        <a:t>. 16, запишите.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Подберите и запишите </a:t>
                      </a:r>
                      <a:r>
                        <a:rPr lang="ru-RU" sz="2400" b="1" dirty="0" smtClean="0"/>
                        <a:t>синоним (синонимы) к этому слову.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Замените </a:t>
                      </a:r>
                      <a:r>
                        <a:rPr lang="ru-RU" sz="2400" b="1" dirty="0" smtClean="0"/>
                        <a:t>книжное слово </a:t>
                      </a:r>
                      <a:r>
                        <a:rPr lang="ru-RU" sz="2400" b="0" dirty="0" smtClean="0"/>
                        <a:t>«…» </a:t>
                      </a:r>
                      <a:r>
                        <a:rPr lang="ru-RU" sz="2400" dirty="0" smtClean="0"/>
                        <a:t>из предл.9 </a:t>
                      </a:r>
                      <a:r>
                        <a:rPr lang="ru-RU" sz="2400" b="1" dirty="0" smtClean="0"/>
                        <a:t>стилистически нейтральным синонимом. </a:t>
                      </a:r>
                      <a:r>
                        <a:rPr lang="ru-RU" sz="2400" dirty="0" smtClean="0"/>
                        <a:t>Напишите этот синоним.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400" dirty="0" smtClean="0"/>
                        <a:t>В тексте выделено </a:t>
                      </a:r>
                      <a:r>
                        <a:rPr lang="ru-RU" sz="2400" b="1" dirty="0" smtClean="0"/>
                        <a:t>пять слов. </a:t>
                      </a:r>
                      <a:r>
                        <a:rPr lang="ru-RU" sz="2400" dirty="0" smtClean="0"/>
                        <a:t>Укажите варианты ответов, в которых </a:t>
                      </a:r>
                      <a:r>
                        <a:rPr lang="ru-RU" sz="2400" b="1" dirty="0" err="1" smtClean="0"/>
                        <a:t>лекс</a:t>
                      </a:r>
                      <a:r>
                        <a:rPr lang="ru-RU" sz="2400" b="1" dirty="0" smtClean="0"/>
                        <a:t>.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знач. выделенного слова соответствует его значению в данном тексте.</a:t>
                      </a:r>
                      <a:r>
                        <a:rPr lang="ru-RU" sz="2400" dirty="0" smtClean="0"/>
                        <a:t> Запишите номера ответов.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400" dirty="0" smtClean="0"/>
                        <a:t>Из </a:t>
                      </a:r>
                      <a:r>
                        <a:rPr lang="ru-RU" sz="2400" dirty="0" err="1" smtClean="0"/>
                        <a:t>предл</a:t>
                      </a:r>
                      <a:r>
                        <a:rPr lang="ru-RU" sz="2400" dirty="0" smtClean="0"/>
                        <a:t>. 9−11 выпишите </a:t>
                      </a:r>
                      <a:r>
                        <a:rPr lang="ru-RU" sz="2400" b="1" dirty="0" smtClean="0"/>
                        <a:t>книжное слово со значением </a:t>
                      </a:r>
                      <a:r>
                        <a:rPr lang="ru-RU" sz="2400" b="0" dirty="0" smtClean="0"/>
                        <a:t>«оказывающий хорошее действие, приносящий большую пользу».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90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580967"/>
                <a:gridCol w="4277033"/>
              </a:tblGrid>
              <a:tr h="4127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ВПР-6, 7, 8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ОГЭ-9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ЕГЭ-11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445250"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ru-RU" sz="2000" baseline="0" dirty="0" smtClean="0"/>
                        <a:t>Определите и запишите </a:t>
                      </a:r>
                      <a:r>
                        <a:rPr lang="ru-RU" sz="2000" b="1" baseline="0" dirty="0" smtClean="0"/>
                        <a:t>основную мысль текста.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000" i="1" baseline="0" dirty="0" smtClean="0"/>
                        <a:t>Вопрос по тексту. </a:t>
                      </a:r>
                      <a:r>
                        <a:rPr lang="ru-RU" sz="2000" baseline="0" dirty="0" smtClean="0"/>
                        <a:t>Запишите ответ. Выпишите из текста </a:t>
                      </a:r>
                      <a:r>
                        <a:rPr lang="ru-RU" sz="2000" b="1" baseline="0" dirty="0" smtClean="0"/>
                        <a:t>не менее трёх ключевых слов (словосочетаний</a:t>
                      </a:r>
                      <a:r>
                        <a:rPr lang="ru-RU" sz="2000" baseline="0" dirty="0" smtClean="0"/>
                        <a:t>), которые подтверждают Ваш ответ.</a:t>
                      </a:r>
                      <a:endParaRPr lang="ru-RU" sz="20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Напишите </a:t>
                      </a:r>
                      <a:r>
                        <a:rPr lang="ru-RU" sz="2000" b="1" baseline="0" dirty="0" smtClean="0"/>
                        <a:t>сочинение-рассуждение. </a:t>
                      </a:r>
                      <a:r>
                        <a:rPr lang="ru-RU" sz="2000" baseline="0" dirty="0" smtClean="0"/>
                        <a:t>Объясните, как Вы понимаете </a:t>
                      </a:r>
                      <a:r>
                        <a:rPr lang="ru-RU" sz="2000" b="1" baseline="0" dirty="0" smtClean="0"/>
                        <a:t>смысл фрагмента текста: </a:t>
                      </a:r>
                      <a:r>
                        <a:rPr lang="ru-RU" sz="2000" b="0" i="1" baseline="0" dirty="0" smtClean="0"/>
                        <a:t>«…». </a:t>
                      </a:r>
                    </a:p>
                    <a:p>
                      <a:r>
                        <a:rPr lang="ru-RU" sz="2000" baseline="0" dirty="0" smtClean="0"/>
                        <a:t>Приведите в сочинении </a:t>
                      </a:r>
                      <a:r>
                        <a:rPr lang="ru-RU" sz="2000" b="1" baseline="0" dirty="0" smtClean="0"/>
                        <a:t>два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="1" baseline="0" dirty="0" smtClean="0"/>
                        <a:t>примера-иллюстрации из прочитанного текста, </a:t>
                      </a:r>
                      <a:r>
                        <a:rPr lang="ru-RU" sz="2000" baseline="0" dirty="0" smtClean="0"/>
                        <a:t>подтверждающих Ваши рассуждения. </a:t>
                      </a:r>
                    </a:p>
                    <a:p>
                      <a:r>
                        <a:rPr lang="ru-RU" sz="2000" baseline="0" dirty="0" smtClean="0"/>
                        <a:t>Приводя примеры, указывайте номера нужных предложений или применяйте цитирование.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Напишите </a:t>
                      </a:r>
                      <a:r>
                        <a:rPr lang="ru-RU" sz="2000" b="1" baseline="0" dirty="0" smtClean="0"/>
                        <a:t>сочинение по прочитанному тексту.</a:t>
                      </a:r>
                    </a:p>
                    <a:p>
                      <a:r>
                        <a:rPr lang="ru-RU" sz="2000" baseline="0" dirty="0" smtClean="0"/>
                        <a:t>Сформулируйте </a:t>
                      </a:r>
                      <a:r>
                        <a:rPr lang="ru-RU" sz="2000" b="1" baseline="0" dirty="0" smtClean="0"/>
                        <a:t>одну из проблем, поставленных автором текста.</a:t>
                      </a:r>
                    </a:p>
                    <a:p>
                      <a:r>
                        <a:rPr lang="ru-RU" sz="2000" baseline="0" dirty="0" smtClean="0"/>
                        <a:t>Прокомментируйте сформулированную проблему. Включите в комментарий </a:t>
                      </a:r>
                      <a:r>
                        <a:rPr lang="ru-RU" sz="2000" b="1" baseline="0" dirty="0" smtClean="0"/>
                        <a:t>два примера-иллюстрации из прочитанного текста, </a:t>
                      </a:r>
                      <a:r>
                        <a:rPr lang="ru-RU" sz="2000" baseline="0" dirty="0" smtClean="0"/>
                        <a:t>которые важны для понимания проблемы исходного текста . Дайте пояснение к каждому примеру-иллюстрации.</a:t>
                      </a:r>
                    </a:p>
                    <a:p>
                      <a:r>
                        <a:rPr lang="ru-RU" sz="2000" baseline="0" dirty="0" smtClean="0"/>
                        <a:t>Проанализируйте смысловую связь между примерами-иллюстрациями.</a:t>
                      </a:r>
                    </a:p>
                    <a:p>
                      <a:r>
                        <a:rPr lang="ru-RU" sz="2000" baseline="0" dirty="0" smtClean="0"/>
                        <a:t>Сформулируйте </a:t>
                      </a:r>
                      <a:r>
                        <a:rPr lang="ru-RU" sz="2000" b="1" baseline="0" dirty="0" smtClean="0"/>
                        <a:t>позицию автора (рассказчика).</a:t>
                      </a:r>
                    </a:p>
                    <a:p>
                      <a:r>
                        <a:rPr lang="ru-RU" sz="2000" baseline="0" dirty="0" smtClean="0"/>
                        <a:t>Сформулируйте и обоснуйте своё отношение к позиции автора (рассказчика) по проблеме исходного текста.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632848" cy="20162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Читательская грамотность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на уроках русского языка и литературы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610136"/>
            <a:ext cx="8424936" cy="62478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Хамелеон — одна из самых необычных и красивых 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ящериц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на планете. Средняя длина хамелеона составляет около 30 см, самые крупные хамелеоны вырастают до 65-68 см, размер самых маленьких ящериц не превышает 3-5 см. </a:t>
            </a:r>
            <a:endParaRPr lang="ru-RU" sz="2000" dirty="0">
              <a:latin typeface="Calibri" pitchFamily="34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Самая интересная особенность хамелеона — изменение окраски и узора кожи. Изначально считалось, что хамелеон меняет цвет в целях маскировки, но последние исследования доказали, что изменение окраса в первую очередь связано с коммуникативным общением с сородичами. Цветовые метаморфозы зависят от совокупности многих факторов: времени суток, температуры и влажности окружающей среды, а также здоровья и эмоционального состояния конкретной особи. Изменения цвета кожи обычно связаны с выражением угрозы, страха, раздражения, а также с голодом и обезвоживанием. </a:t>
            </a:r>
            <a:r>
              <a:rPr lang="ru-RU" sz="2000" dirty="0">
                <a:latin typeface="Calibri" pitchFamily="34" charset="0"/>
              </a:rPr>
              <a:t>В брачный период самцы способны менять цвет почти мгновенно.</a:t>
            </a:r>
          </a:p>
          <a:p>
            <a:pPr algn="just"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Благодаря особенностям строения кожных слоев светлый хамелеон быстро становится желтым или зеленым, потом пурпурно-красным, вплоть до темно-коричневого или черного.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 Такие преобразования могут происходить сразу по всему телу, а также на отдельных участках кожи, сопровождаясь возникновением и исчезновением различных штрихов и пятен самой разнообразной формы.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00252" y="2636912"/>
            <a:ext cx="7543748" cy="4062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Учимся понимать текст.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1) Прочитайте текст на слайде. Определите его стиль.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2) Выберите предложения, соответствующие содержанию текста.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А) Размер самых маленьких ящериц – 30 – 50 мм.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Б) Хамелеон меняет цвет только в целях маскировки.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В) Метаморфозы могут быть связаны не только с окраской, но и с узорами кожи хамелеона.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Г) Самцы меняют цвет кожи только в брачный период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3) Что общего у хамелеона и героя рассказа Очумелова? Найдите в тексте предложение, которое могло бы объяснить и поведение человека. Впишите в таблицу, дайте комментарий.</a:t>
            </a:r>
            <a:endParaRPr lang="ru-RU" sz="2000" dirty="0" smtClean="0"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671" y="6198108"/>
          <a:ext cx="7524329" cy="701040"/>
        </p:xfrm>
        <a:graphic>
          <a:graphicData uri="http://schemas.openxmlformats.org/drawingml/2006/table">
            <a:tbl>
              <a:tblPr/>
              <a:tblGrid>
                <a:gridCol w="3744082"/>
                <a:gridCol w="378024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Хамелеон (ящерица)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Очумелов (хамелеон)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7884368" cy="6206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Работа со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 сплошным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текстом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ropisi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52528" cy="78296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>Составляем диалог</a:t>
            </a:r>
            <a:endParaRPr lang="ru-RU" b="1" dirty="0">
              <a:solidFill>
                <a:srgbClr val="0070C0"/>
              </a:solidFill>
              <a:latin typeface="Propisi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3636" b="37879"/>
          <a:stretch>
            <a:fillRect/>
          </a:stretch>
        </p:blipFill>
        <p:spPr bwMode="auto">
          <a:xfrm>
            <a:off x="0" y="692696"/>
            <a:ext cx="901761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s://deutsch-sprechen.ru/images/dialogi/det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455114"/>
            <a:ext cx="3203848" cy="2402886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755576" y="3861048"/>
            <a:ext cx="3816424" cy="2448272"/>
          </a:xfrm>
          <a:prstGeom prst="wedgeEllipseCallout">
            <a:avLst>
              <a:gd name="adj1" fmla="val 83818"/>
              <a:gd name="adj2" fmla="val 25768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Акула ведь рыба: живёт в воде, плавает под водой. Значит, и кит, если он живёт в воде, тоже рыба.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6516216" y="3789040"/>
            <a:ext cx="1512168" cy="648072"/>
          </a:xfrm>
          <a:prstGeom prst="wedgeEllipseCallout">
            <a:avLst>
              <a:gd name="adj1" fmla="val 45436"/>
              <a:gd name="adj2" fmla="val 87223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…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484" name="AutoShape 4" descr="https://img.freepik.com/premium-vector/children-talking-to-each-other_7710-30.jpg?w=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img.freepik.com/premium-vector/children-talking-to-each-other_7710-30.jpg?w=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img.freepik.com/premium-vector/children-talking-to-each-other_7710-30.jpg?w=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933056"/>
            <a:ext cx="2376264" cy="273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ьная выноска 11"/>
          <p:cNvSpPr/>
          <p:nvPr/>
        </p:nvSpPr>
        <p:spPr>
          <a:xfrm>
            <a:off x="5364088" y="3212976"/>
            <a:ext cx="3096344" cy="2016224"/>
          </a:xfrm>
          <a:prstGeom prst="wedgeEllipseCallout">
            <a:avLst>
              <a:gd name="adj1" fmla="val -85867"/>
              <a:gd name="adj2" fmla="val 1575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 почему кит то и дело всплывает на поверхность воды?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107504" y="3717032"/>
            <a:ext cx="1512168" cy="648072"/>
          </a:xfrm>
          <a:prstGeom prst="wedgeEllipseCallout">
            <a:avLst>
              <a:gd name="adj1" fmla="val 61423"/>
              <a:gd name="adj2" fmla="val 54788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…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491" name="Picture 11" descr="https://i.ytimg.com/vi/pU2_LsUiOaQ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711261"/>
            <a:ext cx="3816424" cy="2146739"/>
          </a:xfrm>
          <a:prstGeom prst="rect">
            <a:avLst/>
          </a:prstGeom>
          <a:noFill/>
        </p:spPr>
      </p:pic>
      <p:sp>
        <p:nvSpPr>
          <p:cNvPr id="15" name="Овальная выноска 14"/>
          <p:cNvSpPr/>
          <p:nvPr/>
        </p:nvSpPr>
        <p:spPr>
          <a:xfrm flipH="1">
            <a:off x="0" y="3933056"/>
            <a:ext cx="4175448" cy="2160240"/>
          </a:xfrm>
          <a:prstGeom prst="wedgeEllipseCallout">
            <a:avLst>
              <a:gd name="adj1" fmla="val -66820"/>
              <a:gd name="adj2" fmla="val 32780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 я слышал, что кит набирает в себя воду, чтобы погрузиться на дно, а потом, когда поднимается, эту воду выбрасывает фонтаном.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 flipH="1">
            <a:off x="7596336" y="3789040"/>
            <a:ext cx="1296144" cy="648072"/>
          </a:xfrm>
          <a:prstGeom prst="wedgeEllipseCallout">
            <a:avLst>
              <a:gd name="adj1" fmla="val 48649"/>
              <a:gd name="adj2" fmla="val 109929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…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620688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>Работа с </a:t>
            </a:r>
            <a:r>
              <a:rPr lang="ru-RU" b="1" dirty="0" err="1" smtClean="0">
                <a:solidFill>
                  <a:srgbClr val="0070C0"/>
                </a:solidFill>
                <a:latin typeface="Propisi" pitchFamily="2" charset="0"/>
              </a:rPr>
              <a:t>несплошным</a:t>
            </a:r>
            <a:r>
              <a:rPr lang="ru-RU" b="1" dirty="0" smtClean="0">
                <a:solidFill>
                  <a:srgbClr val="0070C0"/>
                </a:solidFill>
                <a:latin typeface="Propisi" pitchFamily="2" charset="0"/>
              </a:rPr>
              <a:t> текстом</a:t>
            </a:r>
            <a:endParaRPr lang="ru-RU" b="1" dirty="0">
              <a:solidFill>
                <a:srgbClr val="0070C0"/>
              </a:solidFill>
              <a:latin typeface="Propisi" pitchFamily="2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765" t="2616" r="1580"/>
          <a:stretch>
            <a:fillRect/>
          </a:stretch>
        </p:blipFill>
        <p:spPr bwMode="auto">
          <a:xfrm>
            <a:off x="0" y="620688"/>
            <a:ext cx="44279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b="28519"/>
          <a:stretch>
            <a:fillRect/>
          </a:stretch>
        </p:blipFill>
        <p:spPr bwMode="auto">
          <a:xfrm>
            <a:off x="0" y="3429000"/>
            <a:ext cx="44279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31640" y="620688"/>
            <a:ext cx="464400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Изучите страничку писателя «</a:t>
            </a:r>
            <a:r>
              <a:rPr lang="ru-RU" sz="2400" dirty="0" err="1" smtClean="0">
                <a:ea typeface="Calibri" pitchFamily="34" charset="0"/>
                <a:cs typeface="Times New Roman" pitchFamily="18" charset="0"/>
              </a:rPr>
              <a:t>Вконтакте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», сделайте записи в рабочих листах: ! – удивительно, неожиданно; ? – непонятно, требует пояснения.</a:t>
            </a:r>
            <a:endParaRPr lang="ru-RU" sz="2400" dirty="0"/>
          </a:p>
        </p:txBody>
      </p:sp>
      <p:pic>
        <p:nvPicPr>
          <p:cNvPr id="9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0688"/>
            <a:ext cx="4499992" cy="335690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75656" y="4077072"/>
            <a:ext cx="7668344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Устные ответы учащихся </a:t>
            </a:r>
            <a:r>
              <a:rPr lang="ru-RU" sz="2400" i="1" dirty="0" smtClean="0">
                <a:ea typeface="Calibri" pitchFamily="34" charset="0"/>
                <a:cs typeface="Times New Roman" pitchFamily="18" charset="0"/>
              </a:rPr>
              <a:t>(вопросы 1 – 3 направлены на поиск информации, заданной в явном виде; 4 и 5 – интерпретация и обобщение информации). </a:t>
            </a:r>
            <a:endParaRPr lang="ru-RU" sz="24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- Для полного ответа на какой вопрос не хватает информации, представленной на страничке писателя в </a:t>
            </a:r>
            <a:r>
              <a:rPr lang="ru-RU" sz="2400" dirty="0" err="1" smtClean="0">
                <a:ea typeface="Calibri" pitchFamily="34" charset="0"/>
                <a:cs typeface="Times New Roman" pitchFamily="18" charset="0"/>
              </a:rPr>
              <a:t>соцсети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? </a:t>
            </a:r>
            <a:r>
              <a:rPr lang="ru-RU" sz="2400" i="1" dirty="0" smtClean="0">
                <a:ea typeface="Calibri" pitchFamily="34" charset="0"/>
                <a:cs typeface="Times New Roman" pitchFamily="18" charset="0"/>
              </a:rPr>
              <a:t>(осмысление и оценка содержания текста).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Предположите, где можно найти ответ на 4-й вопрос. </a:t>
            </a:r>
            <a:endParaRPr lang="ru-RU" sz="24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628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Формирование читательской грамотности на уроках русского языка и литературы</vt:lpstr>
      <vt:lpstr>Читательская грамотность  в КИМах ВПР, ОГЭ и ЕГЭ по русскому языку</vt:lpstr>
      <vt:lpstr>Слайд 3</vt:lpstr>
      <vt:lpstr>Слайд 4</vt:lpstr>
      <vt:lpstr>Слайд 5</vt:lpstr>
      <vt:lpstr>Читательская грамотность   на уроках русского языка и литературы</vt:lpstr>
      <vt:lpstr>Слайд 7</vt:lpstr>
      <vt:lpstr>Составляем диалог</vt:lpstr>
      <vt:lpstr>Работа с несплошным текстом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2023-11-22T04:01:33Z</dcterms:created>
  <dcterms:modified xsi:type="dcterms:W3CDTF">2023-11-28T11:51:01Z</dcterms:modified>
</cp:coreProperties>
</file>