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304" r:id="rId12"/>
    <p:sldId id="297" r:id="rId13"/>
    <p:sldId id="298" r:id="rId14"/>
    <p:sldId id="293" r:id="rId15"/>
    <p:sldId id="294" r:id="rId16"/>
    <p:sldId id="284" r:id="rId17"/>
    <p:sldId id="263" r:id="rId18"/>
    <p:sldId id="264" r:id="rId19"/>
    <p:sldId id="267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66" r:id="rId29"/>
    <p:sldId id="268" r:id="rId30"/>
    <p:sldId id="269" r:id="rId31"/>
    <p:sldId id="270" r:id="rId32"/>
    <p:sldId id="300" r:id="rId33"/>
    <p:sldId id="302" r:id="rId34"/>
    <p:sldId id="303" r:id="rId35"/>
    <p:sldId id="295" r:id="rId36"/>
    <p:sldId id="299" r:id="rId37"/>
    <p:sldId id="30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uchitel.club/f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oko.ru/mffg/mffg_info.html" TargetMode="External"/><Relationship Id="rId2" Type="http://schemas.openxmlformats.org/officeDocument/2006/relationships/hyperlink" Target="http://skiv.instrao.ru/bank-zadani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fg.resh.edu.ru/?redirectAfterLogin=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dsoo.ru/metodicheskie-seminary/ms-funkczionalnaya-gramotnost-plan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fioco.ru/&#1087;&#1088;&#1080;&#1084;&#1077;&#1088;&#1099;-&#1079;&#1072;&#1076;&#1072;&#1095;-pisa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&#1084;&#1086;&#1080;&#1092;&#1080;&#1085;&#1072;&#1085;&#1089;&#1099;.&#1088;&#1092;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функциональной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грамотности как средство достижения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метапредметных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4104456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Капралова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Т.А., 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заместитель директора по УВР МОУ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Семибратовской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СОШ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29.11.2023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12132" y="2924944"/>
            <a:ext cx="4752528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Семинар для педагогов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Семибратовского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образовательного сообщества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8. </a:t>
            </a:r>
            <a:r>
              <a:rPr lang="ru-RU" sz="2800" b="1" dirty="0"/>
              <a:t>Испытываете ли Вы затруднения в вопросах формирования функциональной грамотности школьников?</a:t>
            </a:r>
            <a:endParaRPr lang="ru-RU" sz="28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264695" cy="378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7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соотносятся следующие понятия?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132856"/>
            <a:ext cx="6779096" cy="4525963"/>
          </a:xfrm>
        </p:spPr>
        <p:txBody>
          <a:bodyPr/>
          <a:lstStyle/>
          <a:p>
            <a:r>
              <a:rPr lang="ru-RU" dirty="0" smtClean="0"/>
              <a:t>Универсальные учебные действия</a:t>
            </a:r>
          </a:p>
          <a:p>
            <a:r>
              <a:rPr lang="ru-RU" dirty="0" err="1" smtClean="0"/>
              <a:t>Метапредметные</a:t>
            </a:r>
            <a:r>
              <a:rPr lang="ru-RU" dirty="0" smtClean="0"/>
              <a:t> результаты</a:t>
            </a:r>
          </a:p>
          <a:p>
            <a:r>
              <a:rPr lang="ru-RU" dirty="0" smtClean="0"/>
              <a:t>Функциональная грамотность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4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" y="260648"/>
            <a:ext cx="8880794" cy="64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311" y="404664"/>
            <a:ext cx="177090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5951912"/>
            <a:ext cx="33843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6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352928" cy="55446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Метапредметные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планируемые результаты </a:t>
            </a:r>
            <a:r>
              <a:rPr lang="ru-RU" dirty="0" smtClean="0"/>
              <a:t>включают освоенные обучающимися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универсальные учебные действия (познавательные, регулятивные и коммуникативные), </a:t>
            </a:r>
            <a:r>
              <a:rPr lang="ru-RU" dirty="0" smtClean="0"/>
              <a:t>обеспечивающие овладение ключевыми компетентностями, составляющими основу умения учиться, и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межпредметными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понятиями.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Метапредметные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планируемые результаты </a:t>
            </a:r>
            <a:r>
              <a:rPr lang="ru-RU" dirty="0" smtClean="0"/>
              <a:t>=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УУД </a:t>
            </a:r>
            <a:r>
              <a:rPr lang="ru-RU" dirty="0" smtClean="0"/>
              <a:t> + 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межпредметные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понятия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ФГОС НОО о функциональной грамотности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28945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34.2. В целях обеспечения реализации программы начального общего </a:t>
            </a:r>
            <a:r>
              <a:rPr lang="ru-RU" dirty="0" smtClean="0"/>
              <a:t>образования в </a:t>
            </a:r>
            <a:r>
              <a:rPr lang="ru-RU" dirty="0"/>
              <a:t>Организации для участников образовательных отношений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должны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создаваться условия, обеспечивающие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возможность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 smtClean="0"/>
              <a:t>формирования </a:t>
            </a:r>
            <a:r>
              <a:rPr lang="ru-RU" dirty="0"/>
              <a:t>функциональной грамотности обучающихся 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способности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решать учебные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задачи и жизненные проблемные ситуации на основе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сформированных предметных,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метапредметных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универсальных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способов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деятельности</a:t>
            </a:r>
            <a:r>
              <a:rPr lang="ru-RU" dirty="0" smtClean="0"/>
              <a:t>), включающей </a:t>
            </a:r>
            <a:r>
              <a:rPr lang="ru-RU" dirty="0"/>
              <a:t>овладение ключевыми компетенциями, составляющими </a:t>
            </a:r>
            <a:r>
              <a:rPr lang="ru-RU" dirty="0" smtClean="0"/>
              <a:t>основу готовности </a:t>
            </a:r>
            <a:r>
              <a:rPr lang="ru-RU" dirty="0"/>
              <a:t>к успешному взаимодействию с изменяющимся миром и </a:t>
            </a:r>
            <a:r>
              <a:rPr lang="ru-RU" dirty="0" smtClean="0"/>
              <a:t>дальнейшему успешному</a:t>
            </a:r>
            <a:r>
              <a:rPr lang="ru-RU" dirty="0"/>
              <a:t> </a:t>
            </a:r>
            <a:r>
              <a:rPr lang="ru-RU" dirty="0" smtClean="0"/>
              <a:t>образованию…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5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ФГОС ООО о функциональной грамотности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7342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35.2. В целях обеспечения реализации программы основного общего образования </a:t>
            </a:r>
            <a:r>
              <a:rPr lang="ru-RU" dirty="0" smtClean="0"/>
              <a:t>в Организации </a:t>
            </a:r>
            <a:r>
              <a:rPr lang="ru-RU" dirty="0"/>
              <a:t>для участников образовательных отношений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должны создаваться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условия, обеспечивающие возможность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/>
              <a:t>формирования функциональной грамотности обучающихся 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способности решать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учебные задачи 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жизненные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проблемные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ситуации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основе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сформированных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предметных,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метапредметных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универсальных способов деятельности</a:t>
            </a:r>
            <a:r>
              <a:rPr lang="ru-RU" dirty="0"/>
              <a:t>), включающей овладение </a:t>
            </a:r>
            <a:r>
              <a:rPr lang="ru-RU" dirty="0" smtClean="0"/>
              <a:t>ключевыми компетенциями</a:t>
            </a:r>
            <a:r>
              <a:rPr lang="ru-RU" dirty="0"/>
              <a:t>, составляющими основу дальнейшего успешного образования и ориентации </a:t>
            </a:r>
            <a:r>
              <a:rPr lang="ru-RU" dirty="0" smtClean="0"/>
              <a:t>в мире профессий…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5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Отличие функциональной грамотности от </a:t>
            </a:r>
            <a:r>
              <a:rPr lang="ru-RU" sz="3200" dirty="0" err="1"/>
              <a:t>метапредметных</a:t>
            </a:r>
            <a:r>
              <a:rPr lang="ru-RU" sz="3200" dirty="0"/>
              <a:t> результатов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• На развитие функциональной грамотности школьников влияют </a:t>
            </a:r>
            <a:r>
              <a:rPr lang="ru-RU" dirty="0">
                <a:solidFill>
                  <a:srgbClr val="FF0000"/>
                </a:solidFill>
              </a:rPr>
              <a:t>предметные и личностные результаты</a:t>
            </a:r>
            <a:r>
              <a:rPr lang="ru-RU" dirty="0"/>
              <a:t>. Поэтому функциональная грамотность – более широкое понятие, чем </a:t>
            </a:r>
            <a:r>
              <a:rPr lang="ru-RU" dirty="0" err="1"/>
              <a:t>метапредметные</a:t>
            </a:r>
            <a:r>
              <a:rPr lang="ru-RU" dirty="0"/>
              <a:t> результаты.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Универсальные учебные действия, которые входят в </a:t>
            </a:r>
            <a:r>
              <a:rPr lang="ru-RU" dirty="0" err="1"/>
              <a:t>метапредметные</a:t>
            </a:r>
            <a:r>
              <a:rPr lang="ru-RU" dirty="0"/>
              <a:t> результаты, – это своеобразные критерии. По таким критериям можно судить об уровне </a:t>
            </a:r>
            <a:r>
              <a:rPr lang="ru-RU" dirty="0" err="1"/>
              <a:t>сформированности</a:t>
            </a:r>
            <a:r>
              <a:rPr lang="ru-RU" dirty="0"/>
              <a:t> функциональной грамотности у 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332894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Формирование  функциональной грамотности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 образовательной организации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i="1" dirty="0" smtClean="0"/>
              <a:t>Административная деятельность</a:t>
            </a:r>
          </a:p>
          <a:p>
            <a:pPr marL="0" indent="0">
              <a:buNone/>
            </a:pPr>
            <a:r>
              <a:rPr lang="ru-RU" sz="2600" dirty="0"/>
              <a:t>• </a:t>
            </a:r>
            <a:r>
              <a:rPr lang="ru-RU" sz="2600" dirty="0" smtClean="0"/>
              <a:t>Внесение </a:t>
            </a:r>
            <a:r>
              <a:rPr lang="ru-RU" sz="2600" dirty="0"/>
              <a:t>изменений в основную образовательную программу </a:t>
            </a:r>
            <a:r>
              <a:rPr lang="ru-RU" sz="2600" dirty="0" smtClean="0"/>
              <a:t>(включение в учебный план предметов по направлениям ФГ, курсов внеурочной деятельности и т.д.)</a:t>
            </a:r>
          </a:p>
          <a:p>
            <a:pPr marL="0" indent="0">
              <a:buNone/>
            </a:pPr>
            <a:r>
              <a:rPr lang="ru-RU" sz="2600" dirty="0" smtClean="0"/>
              <a:t>• </a:t>
            </a:r>
            <a:r>
              <a:rPr lang="ru-RU" sz="2600" dirty="0"/>
              <a:t>Включение в план методической работы образовательной организации серии </a:t>
            </a:r>
            <a:r>
              <a:rPr lang="ru-RU" sz="2600" dirty="0" smtClean="0"/>
              <a:t>семинаров-практикумов</a:t>
            </a:r>
            <a:r>
              <a:rPr lang="ru-RU" sz="2600" dirty="0"/>
              <a:t>, направленных на совместную работу всего педагогического коллектива по формированию функциональной грамотности.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• </a:t>
            </a:r>
            <a:r>
              <a:rPr lang="ru-RU" sz="2600" dirty="0"/>
              <a:t>Проведение </a:t>
            </a:r>
            <a:r>
              <a:rPr lang="ru-RU" sz="2600" dirty="0" err="1"/>
              <a:t>внутришкольного</a:t>
            </a:r>
            <a:r>
              <a:rPr lang="ru-RU" sz="2600" dirty="0"/>
              <a:t> </a:t>
            </a:r>
            <a:r>
              <a:rPr lang="ru-RU" sz="2600" dirty="0" smtClean="0"/>
              <a:t>мониторинга </a:t>
            </a:r>
            <a:r>
              <a:rPr lang="ru-RU" sz="2600" dirty="0" err="1" smtClean="0"/>
              <a:t>сформированности</a:t>
            </a:r>
            <a:r>
              <a:rPr lang="ru-RU" sz="2600" dirty="0" smtClean="0"/>
              <a:t> </a:t>
            </a:r>
            <a:r>
              <a:rPr lang="ru-RU" sz="2600" dirty="0"/>
              <a:t>функциональной грамотности учащихся с 5 по 9 класс. </a:t>
            </a:r>
          </a:p>
        </p:txBody>
      </p:sp>
    </p:spTree>
    <p:extLst>
      <p:ext uri="{BB962C8B-B14F-4D97-AF65-F5344CB8AC3E}">
        <p14:creationId xmlns:p14="http://schemas.microsoft.com/office/powerpoint/2010/main" val="22023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/>
              <a:t>• </a:t>
            </a:r>
            <a:r>
              <a:rPr lang="ru-RU" b="1" i="1" dirty="0" smtClean="0"/>
              <a:t>Урочная деятельность </a:t>
            </a:r>
          </a:p>
          <a:p>
            <a:pPr marL="0" indent="0">
              <a:buNone/>
            </a:pPr>
            <a:r>
              <a:rPr lang="ru-RU" sz="3000" dirty="0" smtClean="0"/>
              <a:t>Решение контекстных задач в рамках уроков по всем предметам учебного плана.</a:t>
            </a:r>
          </a:p>
          <a:p>
            <a:pPr marL="0" indent="0" algn="ctr">
              <a:buNone/>
            </a:pPr>
            <a:r>
              <a:rPr lang="ru-RU" dirty="0" smtClean="0"/>
              <a:t>•</a:t>
            </a:r>
            <a:r>
              <a:rPr lang="ru-RU" b="1" i="1" dirty="0" smtClean="0"/>
              <a:t>Внеурочная деятельность</a:t>
            </a:r>
          </a:p>
          <a:p>
            <a:pPr marL="0" indent="0">
              <a:buNone/>
            </a:pPr>
            <a:r>
              <a:rPr lang="ru-RU" sz="3000" dirty="0"/>
              <a:t>• </a:t>
            </a:r>
            <a:r>
              <a:rPr lang="ru-RU" sz="3000" dirty="0" smtClean="0"/>
              <a:t>Проектно-исследовательская </a:t>
            </a:r>
            <a:r>
              <a:rPr lang="ru-RU" sz="3000" dirty="0"/>
              <a:t>работа обучающихся с активным использованием </a:t>
            </a:r>
            <a:r>
              <a:rPr lang="ru-RU" sz="3000" dirty="0" err="1"/>
              <a:t>метапредметных</a:t>
            </a:r>
            <a:r>
              <a:rPr lang="ru-RU" sz="3000" dirty="0"/>
              <a:t> и </a:t>
            </a:r>
            <a:r>
              <a:rPr lang="ru-RU" sz="3000" dirty="0" err="1"/>
              <a:t>межпредметных</a:t>
            </a:r>
            <a:r>
              <a:rPr lang="ru-RU" sz="3000" dirty="0"/>
              <a:t> проектов и исследований. </a:t>
            </a: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• </a:t>
            </a:r>
            <a:r>
              <a:rPr lang="ru-RU" sz="3000" dirty="0"/>
              <a:t>Включение в план внеурочной деятельности образовательной организации образовательных событий, направленных на совместную работу всего педагогического коллектива по формированию функциональной грамотности (</a:t>
            </a:r>
            <a:r>
              <a:rPr lang="ru-RU" sz="3000" dirty="0" err="1"/>
              <a:t>межпредметные</a:t>
            </a:r>
            <a:r>
              <a:rPr lang="ru-RU" sz="3000" dirty="0"/>
              <a:t> недели, </a:t>
            </a:r>
            <a:r>
              <a:rPr lang="ru-RU" sz="3000" dirty="0" smtClean="0"/>
              <a:t>учебно-исследовательские </a:t>
            </a:r>
            <a:r>
              <a:rPr lang="ru-RU" sz="3000" dirty="0"/>
              <a:t>конференции, </a:t>
            </a:r>
            <a:r>
              <a:rPr lang="ru-RU" sz="3000" dirty="0" err="1"/>
              <a:t>межпредметные</a:t>
            </a:r>
            <a:r>
              <a:rPr lang="ru-RU" sz="3000" dirty="0"/>
              <a:t> марафоны и т.д.).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5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nkriusha.narod.ru/obrazovanie/2017-2018/img/image00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39385"/>
            <a:ext cx="7272808" cy="693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Леонтьев А.А.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советский и российский лингвист и психолог):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«</a:t>
            </a:r>
            <a:r>
              <a:rPr lang="ru-RU" dirty="0"/>
              <a:t>Функционально грамотный человек 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 </a:t>
            </a:r>
          </a:p>
        </p:txBody>
      </p:sp>
    </p:spTree>
    <p:extLst>
      <p:ext uri="{BB962C8B-B14F-4D97-AF65-F5344CB8AC3E}">
        <p14:creationId xmlns:p14="http://schemas.microsoft.com/office/powerpoint/2010/main" val="27364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9" y="404664"/>
            <a:ext cx="8970911" cy="514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5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" y="836712"/>
            <a:ext cx="9040843" cy="539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2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2" y="1052736"/>
            <a:ext cx="904009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4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61167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1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" y="404664"/>
            <a:ext cx="9143437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4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1" y="476672"/>
            <a:ext cx="9027649" cy="48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4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04406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0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6" y="980728"/>
            <a:ext cx="912010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56176" y="2852936"/>
            <a:ext cx="16561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46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90465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Универсальные учебные действия, которые</a:t>
            </a:r>
          </a:p>
          <a:p>
            <a:pPr marL="0" indent="0">
              <a:buNone/>
            </a:pPr>
            <a:r>
              <a:rPr lang="ru-RU" dirty="0"/>
              <a:t>входят в </a:t>
            </a:r>
            <a:r>
              <a:rPr lang="ru-RU" dirty="0" err="1"/>
              <a:t>метапредметные</a:t>
            </a:r>
            <a:r>
              <a:rPr lang="ru-RU" dirty="0"/>
              <a:t> результаты, – это</a:t>
            </a:r>
          </a:p>
          <a:p>
            <a:pPr marL="0" indent="0">
              <a:buNone/>
            </a:pPr>
            <a:r>
              <a:rPr lang="ru-RU" dirty="0"/>
              <a:t>своеобразные критерии. По таким критериям</a:t>
            </a:r>
          </a:p>
          <a:p>
            <a:pPr marL="0" indent="0">
              <a:buNone/>
            </a:pPr>
            <a:r>
              <a:rPr lang="ru-RU" dirty="0"/>
              <a:t>можно судить об уровне </a:t>
            </a:r>
            <a:r>
              <a:rPr lang="ru-RU" dirty="0" err="1"/>
              <a:t>сформированности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функциональной грамотности у школьников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	Где мы можем найти материалы для диагностики функциональной грамотности?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32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Издательство «Просвещение»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Видеоподкасты</a:t>
            </a:r>
            <a:r>
              <a:rPr lang="ru-RU" dirty="0" smtClean="0"/>
              <a:t> по теме ФГ </a:t>
            </a:r>
          </a:p>
          <a:p>
            <a:r>
              <a:rPr lang="ru-RU" dirty="0" smtClean="0"/>
              <a:t>Банк заданий (платно) в электронном и печатном виде</a:t>
            </a:r>
          </a:p>
          <a:p>
            <a:r>
              <a:rPr lang="ru-RU" dirty="0" smtClean="0"/>
              <a:t>Пособия для учителей</a:t>
            </a:r>
          </a:p>
          <a:p>
            <a:endParaRPr lang="ru-RU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uchitel.club/fg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8964488" cy="276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1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опроса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b="1" dirty="0" smtClean="0"/>
              <a:t>Понимаете</a:t>
            </a:r>
            <a:r>
              <a:rPr lang="ru-RU" sz="2800" b="1" dirty="0"/>
              <a:t> ли Вы, что такое функциональная грамотность и зачем ее формировать</a:t>
            </a:r>
            <a:r>
              <a:rPr lang="ru-RU" sz="2800" b="1" dirty="0" smtClean="0"/>
              <a:t>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97" y="2132856"/>
            <a:ext cx="6930769" cy="410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09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Институт стратегии развития образования РФ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://skiv.instrao.ru/bank-zadaniy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ru-RU" dirty="0">
                <a:hlinkClick r:id="rId3"/>
              </a:rPr>
              <a:t>Мониторинг формирования функциональной грамотности. Информация о проекте (centeroko.ru)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3" y="764704"/>
            <a:ext cx="9153613" cy="379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2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Российская электронная школа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35285"/>
            <a:ext cx="549759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013699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https://fg.resh.edu.ru/?redirectAfterLogin=%</a:t>
            </a:r>
            <a:r>
              <a:rPr lang="en-US" dirty="0" smtClean="0">
                <a:hlinkClick r:id="rId3"/>
              </a:rPr>
              <a:t>2F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https://edsoo.ru/metodicheskie-seminary/ms-funkczionalnaya-gramotnost-plan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67"/>
            <a:ext cx="9144000" cy="330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6341640" y="852736"/>
            <a:ext cx="2232248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6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hlinkClick r:id="rId2"/>
              </a:rPr>
              <a:t>https</a:t>
            </a:r>
            <a:r>
              <a:rPr lang="ru-RU" dirty="0">
                <a:hlinkClick r:id="rId2"/>
              </a:rPr>
              <a:t>://fioco.ru/примеры-задач-pisa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8388424" cy="383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5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40768"/>
            <a:ext cx="891666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73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ru-RU" dirty="0" err="1">
                <a:hlinkClick r:id="rId2"/>
              </a:rPr>
              <a:t>моифинансы.рф</a:t>
            </a:r>
            <a:r>
              <a:rPr lang="ru-RU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89635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3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711513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52936"/>
            <a:ext cx="3064544" cy="285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3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регистрации и анкета</a:t>
            </a:r>
            <a:endParaRPr lang="ru-RU" dirty="0"/>
          </a:p>
        </p:txBody>
      </p:sp>
      <p:pic>
        <p:nvPicPr>
          <p:cNvPr id="6146" name="Picture 2" descr="http://qrcoder.ru/code/?https%3A%2F%2Fonlinetestpad.com%2Fjmmxreptsbifi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7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2. Для </a:t>
            </a:r>
            <a:r>
              <a:rPr lang="ru-RU" sz="2800" b="1" dirty="0"/>
              <a:t>формирования каких компонентов функциональной грамотности в большей степени имеет возможности преподаваемый Вами предмет?</a:t>
            </a:r>
            <a:endParaRPr lang="ru-RU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9" y="2708920"/>
            <a:ext cx="8850251" cy="274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3. </a:t>
            </a:r>
            <a:r>
              <a:rPr lang="ru-RU" sz="2800" b="1" dirty="0"/>
              <a:t>Можете ли Вы охарактеризовать особенности каждого компонента функциональной грамотности?</a:t>
            </a:r>
            <a:endParaRPr lang="ru-RU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885792"/>
            <a:ext cx="7421976" cy="391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0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4. </a:t>
            </a:r>
            <a:r>
              <a:rPr lang="ru-RU" sz="2800" b="1" dirty="0"/>
              <a:t>Каково Ваше мнение: </a:t>
            </a:r>
            <a:r>
              <a:rPr lang="ru-RU" sz="2800" b="1" dirty="0" err="1"/>
              <a:t>метапредметные</a:t>
            </a:r>
            <a:r>
              <a:rPr lang="ru-RU" sz="2800" b="1" dirty="0"/>
              <a:t> результаты и функциональная грамотность – это синонимы?</a:t>
            </a:r>
            <a:endParaRPr lang="ru-RU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7" y="1916832"/>
            <a:ext cx="773886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3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5. </a:t>
            </a:r>
            <a:r>
              <a:rPr lang="ru-RU" sz="2800" b="1" dirty="0"/>
              <a:t>Знаете ли Вы, какого типа задания способствуют формированию функциональной грамотности школьников?</a:t>
            </a:r>
            <a:endParaRPr lang="ru-RU" sz="28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30" y="2060848"/>
            <a:ext cx="814069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1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</a:t>
            </a:r>
            <a:r>
              <a:rPr lang="ru-RU" sz="3100" dirty="0" smtClean="0"/>
              <a:t>. </a:t>
            </a:r>
            <a:r>
              <a:rPr lang="ru-RU" sz="3100" b="1" dirty="0"/>
              <a:t>Способствуют ли содержание и методический аппарат учебника по предмету, который Вы преподаете, формированию функциональной грамотности?</a:t>
            </a:r>
            <a:endParaRPr lang="ru-RU" sz="31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83038"/>
            <a:ext cx="5400600" cy="498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2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7. </a:t>
            </a:r>
            <a:r>
              <a:rPr lang="ru-RU" sz="2400" b="1" dirty="0"/>
              <a:t>Понимаете ли Вы, какие приемы и способы работы, современные педагогические технологии позволяют осуществлять работу по формированию функциональной грамотности?</a:t>
            </a:r>
            <a:endParaRPr lang="ru-RU" sz="24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97706"/>
            <a:ext cx="3528392" cy="521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2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546</Words>
  <Application>Microsoft Office PowerPoint</Application>
  <PresentationFormat>Экран (4:3)</PresentationFormat>
  <Paragraphs>81</Paragraphs>
  <Slides>37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Формирование функциональной грамотности как средство достижения метапредметных результатов</vt:lpstr>
      <vt:lpstr>Леонтьев А.А.  (советский и российский лингвист и психолог): </vt:lpstr>
      <vt:lpstr>Результаты опроса</vt:lpstr>
      <vt:lpstr>2. Для формирования каких компонентов функциональной грамотности в большей степени имеет возможности преподаваемый Вами предмет?</vt:lpstr>
      <vt:lpstr>3. Можете ли Вы охарактеризовать особенности каждого компонента функциональной грамотности?</vt:lpstr>
      <vt:lpstr>4. Каково Ваше мнение: метапредметные результаты и функциональная грамотность – это синонимы?</vt:lpstr>
      <vt:lpstr>5. Знаете ли Вы, какого типа задания способствуют формированию функциональной грамотности школьников?</vt:lpstr>
      <vt:lpstr>6. Способствуют ли содержание и методический аппарат учебника по предмету, который Вы преподаете, формированию функциональной грамотности?</vt:lpstr>
      <vt:lpstr>7. Понимаете ли Вы, какие приемы и способы работы, современные педагогические технологии позволяют осуществлять работу по формированию функциональной грамотности?</vt:lpstr>
      <vt:lpstr>8. Испытываете ли Вы затруднения в вопросах формирования функциональной грамотности школьников?</vt:lpstr>
      <vt:lpstr>Как соотносятся следующие понятия?</vt:lpstr>
      <vt:lpstr>Презентация PowerPoint</vt:lpstr>
      <vt:lpstr>Презентация PowerPoint</vt:lpstr>
      <vt:lpstr>ФГОС НОО о функциональной грамотности</vt:lpstr>
      <vt:lpstr>ФГОС ООО о функциональной грамотности</vt:lpstr>
      <vt:lpstr>Отличие функциональной грамотности от метапредметных результатов</vt:lpstr>
      <vt:lpstr>Формирование  функциональной грамотности  в образовательной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Издательство «Просвещение»</vt:lpstr>
      <vt:lpstr>Институт стратегии развития образования РФ</vt:lpstr>
      <vt:lpstr>Российская электронная школа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 регистрации и анкета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8</cp:lastModifiedBy>
  <cp:revision>33</cp:revision>
  <dcterms:created xsi:type="dcterms:W3CDTF">2023-11-27T14:05:47Z</dcterms:created>
  <dcterms:modified xsi:type="dcterms:W3CDTF">2023-11-29T08:54:20Z</dcterms:modified>
</cp:coreProperties>
</file>