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sldIdLst>
    <p:sldId id="279" r:id="rId2"/>
    <p:sldId id="281" r:id="rId3"/>
    <p:sldId id="304" r:id="rId4"/>
    <p:sldId id="305" r:id="rId5"/>
    <p:sldId id="284" r:id="rId6"/>
    <p:sldId id="307" r:id="rId7"/>
    <p:sldId id="282" r:id="rId8"/>
    <p:sldId id="285" r:id="rId9"/>
    <p:sldId id="308" r:id="rId10"/>
    <p:sldId id="309" r:id="rId11"/>
    <p:sldId id="314" r:id="rId12"/>
    <p:sldId id="273" r:id="rId13"/>
    <p:sldId id="310" r:id="rId14"/>
    <p:sldId id="287" r:id="rId15"/>
    <p:sldId id="288" r:id="rId16"/>
    <p:sldId id="311" r:id="rId17"/>
    <p:sldId id="312" r:id="rId18"/>
    <p:sldId id="294" r:id="rId19"/>
    <p:sldId id="299" r:id="rId20"/>
    <p:sldId id="300" r:id="rId21"/>
    <p:sldId id="313" r:id="rId22"/>
    <p:sldId id="301" r:id="rId23"/>
    <p:sldId id="315" r:id="rId24"/>
    <p:sldId id="278" r:id="rId25"/>
    <p:sldId id="303" r:id="rId2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5" d="100"/>
          <a:sy n="85" d="100"/>
        </p:scale>
        <p:origin x="590"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36AB18-88EA-4F33-8F47-AE3FDCE6B883}" type="datetimeFigureOut">
              <a:rPr lang="ru-RU" smtClean="0"/>
              <a:t>29.11.2023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C9B41B-F797-4ED5-A48B-EA38CD77897D}" type="slidenum">
              <a:rPr lang="ru-RU" smtClean="0"/>
              <a:t>‹#›</a:t>
            </a:fld>
            <a:endParaRPr lang="ru-RU"/>
          </a:p>
        </p:txBody>
      </p:sp>
    </p:spTree>
    <p:extLst>
      <p:ext uri="{BB962C8B-B14F-4D97-AF65-F5344CB8AC3E}">
        <p14:creationId xmlns:p14="http://schemas.microsoft.com/office/powerpoint/2010/main" val="1608936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27146C6A-D06A-4519-B6CA-D81BA37DE181}" type="datetime1">
              <a:rPr lang="ru-RU" smtClean="0"/>
              <a:t>29.11.2023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A8CFB0-E44F-499A-AF95-1EC685E63A86}" type="slidenum">
              <a:rPr lang="ru-RU" smtClean="0"/>
              <a:t>‹#›</a:t>
            </a:fld>
            <a:endParaRPr lang="ru-RU"/>
          </a:p>
        </p:txBody>
      </p:sp>
    </p:spTree>
    <p:extLst>
      <p:ext uri="{BB962C8B-B14F-4D97-AF65-F5344CB8AC3E}">
        <p14:creationId xmlns:p14="http://schemas.microsoft.com/office/powerpoint/2010/main" val="4004631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40AFAD58-7AA3-4868-B1A0-A7DCB109E7AA}" type="datetime1">
              <a:rPr lang="ru-RU" smtClean="0"/>
              <a:t>29.11.2023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A8CFB0-E44F-499A-AF95-1EC685E63A86}" type="slidenum">
              <a:rPr lang="ru-RU" smtClean="0"/>
              <a:t>‹#›</a:t>
            </a:fld>
            <a:endParaRPr lang="ru-RU"/>
          </a:p>
        </p:txBody>
      </p:sp>
    </p:spTree>
    <p:extLst>
      <p:ext uri="{BB962C8B-B14F-4D97-AF65-F5344CB8AC3E}">
        <p14:creationId xmlns:p14="http://schemas.microsoft.com/office/powerpoint/2010/main" val="467689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E1D3F71-0352-4172-A7D9-F11758E4599A}" type="datetime1">
              <a:rPr lang="ru-RU" smtClean="0"/>
              <a:t>29.11.2023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A8CFB0-E44F-499A-AF95-1EC685E63A86}" type="slidenum">
              <a:rPr lang="ru-RU" smtClean="0"/>
              <a:t>‹#›</a:t>
            </a:fld>
            <a:endParaRPr lang="ru-RU"/>
          </a:p>
        </p:txBody>
      </p:sp>
    </p:spTree>
    <p:extLst>
      <p:ext uri="{BB962C8B-B14F-4D97-AF65-F5344CB8AC3E}">
        <p14:creationId xmlns:p14="http://schemas.microsoft.com/office/powerpoint/2010/main" val="3006833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80B1CDA-577A-4B59-AF8E-9FEE97BC1D94}" type="datetime1">
              <a:rPr lang="ru-RU" smtClean="0"/>
              <a:t>29.11.2023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A8CFB0-E44F-499A-AF95-1EC685E63A86}" type="slidenum">
              <a:rPr lang="ru-RU" smtClean="0"/>
              <a:t>‹#›</a:t>
            </a:fld>
            <a:endParaRPr lang="ru-RU"/>
          </a:p>
        </p:txBody>
      </p:sp>
    </p:spTree>
    <p:extLst>
      <p:ext uri="{BB962C8B-B14F-4D97-AF65-F5344CB8AC3E}">
        <p14:creationId xmlns:p14="http://schemas.microsoft.com/office/powerpoint/2010/main" val="2103797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3E6B20D5-6C30-424F-B68A-A49781A3EC1E}" type="datetime1">
              <a:rPr lang="ru-RU" smtClean="0"/>
              <a:t>29.11.2023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A8CFB0-E44F-499A-AF95-1EC685E63A86}" type="slidenum">
              <a:rPr lang="ru-RU" smtClean="0"/>
              <a:t>‹#›</a:t>
            </a:fld>
            <a:endParaRPr lang="ru-RU"/>
          </a:p>
        </p:txBody>
      </p:sp>
    </p:spTree>
    <p:extLst>
      <p:ext uri="{BB962C8B-B14F-4D97-AF65-F5344CB8AC3E}">
        <p14:creationId xmlns:p14="http://schemas.microsoft.com/office/powerpoint/2010/main" val="3402614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CC0E5759-E1CF-4796-8A5B-10A4326E604A}" type="datetime1">
              <a:rPr lang="ru-RU" smtClean="0"/>
              <a:t>29.11.2023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1A8CFB0-E44F-499A-AF95-1EC685E63A86}" type="slidenum">
              <a:rPr lang="ru-RU" smtClean="0"/>
              <a:t>‹#›</a:t>
            </a:fld>
            <a:endParaRPr lang="ru-RU"/>
          </a:p>
        </p:txBody>
      </p:sp>
    </p:spTree>
    <p:extLst>
      <p:ext uri="{BB962C8B-B14F-4D97-AF65-F5344CB8AC3E}">
        <p14:creationId xmlns:p14="http://schemas.microsoft.com/office/powerpoint/2010/main" val="493702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41178975-E3A5-4CD6-B100-1F78FB6565EA}" type="datetime1">
              <a:rPr lang="ru-RU" smtClean="0"/>
              <a:t>29.11.2023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1A8CFB0-E44F-499A-AF95-1EC685E63A86}" type="slidenum">
              <a:rPr lang="ru-RU" smtClean="0"/>
              <a:t>‹#›</a:t>
            </a:fld>
            <a:endParaRPr lang="ru-RU"/>
          </a:p>
        </p:txBody>
      </p:sp>
    </p:spTree>
    <p:extLst>
      <p:ext uri="{BB962C8B-B14F-4D97-AF65-F5344CB8AC3E}">
        <p14:creationId xmlns:p14="http://schemas.microsoft.com/office/powerpoint/2010/main" val="3684564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1F8ABC28-C584-49CB-9FDB-B922F94F87AD}" type="datetime1">
              <a:rPr lang="ru-RU" smtClean="0"/>
              <a:t>29.11.2023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1A8CFB0-E44F-499A-AF95-1EC685E63A86}" type="slidenum">
              <a:rPr lang="ru-RU" smtClean="0"/>
              <a:t>‹#›</a:t>
            </a:fld>
            <a:endParaRPr lang="ru-RU"/>
          </a:p>
        </p:txBody>
      </p:sp>
    </p:spTree>
    <p:extLst>
      <p:ext uri="{BB962C8B-B14F-4D97-AF65-F5344CB8AC3E}">
        <p14:creationId xmlns:p14="http://schemas.microsoft.com/office/powerpoint/2010/main" val="1039880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CE4B0FC-C432-405F-A70C-0952D4EFEDE7}" type="datetime1">
              <a:rPr lang="ru-RU" smtClean="0"/>
              <a:t>29.11.2023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1A8CFB0-E44F-499A-AF95-1EC685E63A86}" type="slidenum">
              <a:rPr lang="ru-RU" smtClean="0"/>
              <a:t>‹#›</a:t>
            </a:fld>
            <a:endParaRPr lang="ru-RU"/>
          </a:p>
        </p:txBody>
      </p:sp>
    </p:spTree>
    <p:extLst>
      <p:ext uri="{BB962C8B-B14F-4D97-AF65-F5344CB8AC3E}">
        <p14:creationId xmlns:p14="http://schemas.microsoft.com/office/powerpoint/2010/main" val="1490673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A6111883-E75E-44B9-8AC4-0AA30A527FA7}" type="datetime1">
              <a:rPr lang="ru-RU" smtClean="0"/>
              <a:t>29.11.2023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1A8CFB0-E44F-499A-AF95-1EC685E63A86}" type="slidenum">
              <a:rPr lang="ru-RU" smtClean="0"/>
              <a:t>‹#›</a:t>
            </a:fld>
            <a:endParaRPr lang="ru-RU"/>
          </a:p>
        </p:txBody>
      </p:sp>
    </p:spTree>
    <p:extLst>
      <p:ext uri="{BB962C8B-B14F-4D97-AF65-F5344CB8AC3E}">
        <p14:creationId xmlns:p14="http://schemas.microsoft.com/office/powerpoint/2010/main" val="646212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D352B3AE-F7B0-4167-80BE-3C37EF9E6331}" type="datetime1">
              <a:rPr lang="ru-RU" smtClean="0"/>
              <a:t>29.11.2023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1A8CFB0-E44F-499A-AF95-1EC685E63A86}" type="slidenum">
              <a:rPr lang="ru-RU" smtClean="0"/>
              <a:t>‹#›</a:t>
            </a:fld>
            <a:endParaRPr lang="ru-RU"/>
          </a:p>
        </p:txBody>
      </p:sp>
    </p:spTree>
    <p:extLst>
      <p:ext uri="{BB962C8B-B14F-4D97-AF65-F5344CB8AC3E}">
        <p14:creationId xmlns:p14="http://schemas.microsoft.com/office/powerpoint/2010/main" val="747951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CF9A56-6BCE-4686-A2BE-0B351912F3FD}" type="datetime1">
              <a:rPr lang="ru-RU" smtClean="0"/>
              <a:t>29.11.2023</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A8CFB0-E44F-499A-AF95-1EC685E63A86}" type="slidenum">
              <a:rPr lang="ru-RU" smtClean="0"/>
              <a:t>‹#›</a:t>
            </a:fld>
            <a:endParaRPr lang="ru-RU"/>
          </a:p>
        </p:txBody>
      </p:sp>
    </p:spTree>
    <p:extLst>
      <p:ext uri="{BB962C8B-B14F-4D97-AF65-F5344CB8AC3E}">
        <p14:creationId xmlns:p14="http://schemas.microsoft.com/office/powerpoint/2010/main" val="692765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24394" y="243881"/>
            <a:ext cx="10925299" cy="1323439"/>
          </a:xfrm>
          <a:prstGeom prst="rect">
            <a:avLst/>
          </a:prstGeom>
        </p:spPr>
        <p:txBody>
          <a:bodyPr wrap="square">
            <a:spAutoFit/>
          </a:bodyPr>
          <a:lstStyle/>
          <a:p>
            <a:pPr algn="ctr"/>
            <a:r>
              <a:rPr lang="ru-RU" sz="4000" b="1" dirty="0">
                <a:solidFill>
                  <a:schemeClr val="bg1"/>
                </a:solidFill>
                <a:latin typeface="Times New Roman" panose="02020603050405020304" pitchFamily="18" charset="0"/>
                <a:cs typeface="Times New Roman" panose="02020603050405020304" pitchFamily="18" charset="0"/>
              </a:rPr>
              <a:t>Методы эффективной подготовки к ВПР </a:t>
            </a:r>
          </a:p>
          <a:p>
            <a:pPr algn="ctr"/>
            <a:r>
              <a:rPr lang="ru-RU" sz="4000" b="1" dirty="0">
                <a:solidFill>
                  <a:schemeClr val="bg1"/>
                </a:solidFill>
                <a:latin typeface="Times New Roman" panose="02020603050405020304" pitchFamily="18" charset="0"/>
                <a:cs typeface="Times New Roman" panose="02020603050405020304" pitchFamily="18" charset="0"/>
              </a:rPr>
              <a:t>с элементами функциональной грамотности</a:t>
            </a:r>
            <a:endParaRPr lang="ru-RU" sz="4000"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3675530" y="2181884"/>
            <a:ext cx="7834802" cy="2246769"/>
          </a:xfrm>
          <a:prstGeom prst="rect">
            <a:avLst/>
          </a:prstGeom>
        </p:spPr>
        <p:txBody>
          <a:bodyPr wrap="square">
            <a:spAutoFit/>
          </a:bodyPr>
          <a:lstStyle/>
          <a:p>
            <a:pPr algn="r"/>
            <a:r>
              <a:rPr lang="ru-RU" sz="2800" dirty="0">
                <a:solidFill>
                  <a:schemeClr val="bg1"/>
                </a:solidFill>
                <a:latin typeface="Times New Roman" panose="02020603050405020304" pitchFamily="18" charset="0"/>
                <a:cs typeface="Times New Roman" panose="02020603050405020304" pitchFamily="18" charset="0"/>
              </a:rPr>
              <a:t>«Мои ученики будут узнавать новое не от меня;</a:t>
            </a:r>
            <a:br>
              <a:rPr lang="ru-RU" sz="2800" dirty="0">
                <a:solidFill>
                  <a:schemeClr val="bg1"/>
                </a:solidFill>
                <a:latin typeface="Times New Roman" panose="02020603050405020304" pitchFamily="18" charset="0"/>
                <a:cs typeface="Times New Roman" panose="02020603050405020304" pitchFamily="18" charset="0"/>
              </a:rPr>
            </a:br>
            <a:r>
              <a:rPr lang="ru-RU" sz="2800" dirty="0">
                <a:solidFill>
                  <a:schemeClr val="bg1"/>
                </a:solidFill>
                <a:latin typeface="Times New Roman" panose="02020603050405020304" pitchFamily="18" charset="0"/>
                <a:cs typeface="Times New Roman" panose="02020603050405020304" pitchFamily="18" charset="0"/>
              </a:rPr>
              <a:t>Они будут открывать это новое сами.</a:t>
            </a:r>
            <a:br>
              <a:rPr lang="ru-RU" sz="2800" dirty="0">
                <a:solidFill>
                  <a:schemeClr val="bg1"/>
                </a:solidFill>
                <a:latin typeface="Times New Roman" panose="02020603050405020304" pitchFamily="18" charset="0"/>
                <a:cs typeface="Times New Roman" panose="02020603050405020304" pitchFamily="18" charset="0"/>
              </a:rPr>
            </a:br>
            <a:r>
              <a:rPr lang="ru-RU" sz="2800" dirty="0">
                <a:solidFill>
                  <a:schemeClr val="bg1"/>
                </a:solidFill>
                <a:latin typeface="Times New Roman" panose="02020603050405020304" pitchFamily="18" charset="0"/>
                <a:cs typeface="Times New Roman" panose="02020603050405020304" pitchFamily="18" charset="0"/>
              </a:rPr>
              <a:t>Моя задача - помочь им раскрыться и развить собственные идеи»</a:t>
            </a:r>
            <a:br>
              <a:rPr lang="ru-RU" sz="2800" dirty="0">
                <a:solidFill>
                  <a:schemeClr val="bg1"/>
                </a:solidFill>
                <a:latin typeface="Times New Roman" panose="02020603050405020304" pitchFamily="18" charset="0"/>
                <a:cs typeface="Times New Roman" panose="02020603050405020304" pitchFamily="18" charset="0"/>
              </a:rPr>
            </a:br>
            <a:r>
              <a:rPr lang="ru-RU" sz="2800" dirty="0" err="1">
                <a:solidFill>
                  <a:schemeClr val="bg1"/>
                </a:solidFill>
                <a:latin typeface="Times New Roman" panose="02020603050405020304" pitchFamily="18" charset="0"/>
                <a:cs typeface="Times New Roman" panose="02020603050405020304" pitchFamily="18" charset="0"/>
              </a:rPr>
              <a:t>И.Г.Песталоцци</a:t>
            </a:r>
            <a:endParaRPr lang="ru-RU" sz="2800" dirty="0">
              <a:solidFill>
                <a:schemeClr val="bg1"/>
              </a:solidFill>
              <a:latin typeface="Times New Roman" panose="02020603050405020304" pitchFamily="18" charset="0"/>
              <a:cs typeface="Times New Roman" panose="02020603050405020304" pitchFamily="18" charset="0"/>
            </a:endParaRPr>
          </a:p>
        </p:txBody>
      </p:sp>
      <p:pic>
        <p:nvPicPr>
          <p:cNvPr id="7" name="Рисунок 6" descr="3128247.jpg"/>
          <p:cNvPicPr>
            <a:picLocks noChangeAspect="1"/>
          </p:cNvPicPr>
          <p:nvPr/>
        </p:nvPicPr>
        <p:blipFill>
          <a:blip r:embed="rId2" cstate="print"/>
          <a:stretch>
            <a:fillRect/>
          </a:stretch>
        </p:blipFill>
        <p:spPr>
          <a:xfrm>
            <a:off x="978939" y="2065342"/>
            <a:ext cx="2401828" cy="3061821"/>
          </a:xfrm>
          <a:prstGeom prst="rect">
            <a:avLst/>
          </a:prstGeom>
        </p:spPr>
      </p:pic>
      <p:sp>
        <p:nvSpPr>
          <p:cNvPr id="3" name="Номер слайда 2">
            <a:extLst>
              <a:ext uri="{FF2B5EF4-FFF2-40B4-BE49-F238E27FC236}">
                <a16:creationId xmlns:a16="http://schemas.microsoft.com/office/drawing/2014/main" id="{DD5D5D13-5A42-4AD9-B29B-E6E730389EE8}"/>
              </a:ext>
            </a:extLst>
          </p:cNvPr>
          <p:cNvSpPr>
            <a:spLocks noGrp="1"/>
          </p:cNvSpPr>
          <p:nvPr>
            <p:ph type="sldNum" sz="quarter" idx="12"/>
          </p:nvPr>
        </p:nvSpPr>
        <p:spPr/>
        <p:txBody>
          <a:bodyPr/>
          <a:lstStyle/>
          <a:p>
            <a:fld id="{31A8CFB0-E44F-499A-AF95-1EC685E63A86}" type="slidenum">
              <a:rPr lang="ru-RU" smtClean="0"/>
              <a:t>1</a:t>
            </a:fld>
            <a:endParaRPr lang="ru-RU"/>
          </a:p>
        </p:txBody>
      </p:sp>
    </p:spTree>
    <p:extLst>
      <p:ext uri="{BB962C8B-B14F-4D97-AF65-F5344CB8AC3E}">
        <p14:creationId xmlns:p14="http://schemas.microsoft.com/office/powerpoint/2010/main" val="1609434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9C2DC4F1-167F-4C7D-96D5-F380172C9CBF}"/>
              </a:ext>
            </a:extLst>
          </p:cNvPr>
          <p:cNvPicPr>
            <a:picLocks noChangeAspect="1"/>
          </p:cNvPicPr>
          <p:nvPr/>
        </p:nvPicPr>
        <p:blipFill>
          <a:blip r:embed="rId2"/>
          <a:stretch>
            <a:fillRect/>
          </a:stretch>
        </p:blipFill>
        <p:spPr>
          <a:xfrm>
            <a:off x="2106706" y="85331"/>
            <a:ext cx="8192088" cy="6342741"/>
          </a:xfrm>
          <a:prstGeom prst="rect">
            <a:avLst/>
          </a:prstGeom>
        </p:spPr>
      </p:pic>
      <p:sp>
        <p:nvSpPr>
          <p:cNvPr id="4" name="Номер слайда 3">
            <a:extLst>
              <a:ext uri="{FF2B5EF4-FFF2-40B4-BE49-F238E27FC236}">
                <a16:creationId xmlns:a16="http://schemas.microsoft.com/office/drawing/2014/main" id="{F822989C-7FAE-4610-AC86-C29298A359D8}"/>
              </a:ext>
            </a:extLst>
          </p:cNvPr>
          <p:cNvSpPr>
            <a:spLocks noGrp="1"/>
          </p:cNvSpPr>
          <p:nvPr>
            <p:ph type="sldNum" sz="quarter" idx="12"/>
          </p:nvPr>
        </p:nvSpPr>
        <p:spPr/>
        <p:txBody>
          <a:bodyPr/>
          <a:lstStyle/>
          <a:p>
            <a:fld id="{31A8CFB0-E44F-499A-AF95-1EC685E63A86}" type="slidenum">
              <a:rPr lang="ru-RU" smtClean="0"/>
              <a:t>10</a:t>
            </a:fld>
            <a:endParaRPr lang="ru-RU"/>
          </a:p>
        </p:txBody>
      </p:sp>
    </p:spTree>
    <p:extLst>
      <p:ext uri="{BB962C8B-B14F-4D97-AF65-F5344CB8AC3E}">
        <p14:creationId xmlns:p14="http://schemas.microsoft.com/office/powerpoint/2010/main" val="570205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7059B446-1CE4-4C42-8B27-00F11A4D66EC}"/>
              </a:ext>
            </a:extLst>
          </p:cNvPr>
          <p:cNvSpPr/>
          <p:nvPr/>
        </p:nvSpPr>
        <p:spPr>
          <a:xfrm>
            <a:off x="206188" y="266344"/>
            <a:ext cx="11779624" cy="5693866"/>
          </a:xfrm>
          <a:prstGeom prst="rect">
            <a:avLst/>
          </a:prstGeom>
        </p:spPr>
        <p:txBody>
          <a:bodyPr wrap="square">
            <a:spAutoFit/>
          </a:bodyPr>
          <a:lstStyle/>
          <a:p>
            <a:pPr algn="ctr"/>
            <a:r>
              <a:rPr lang="ru-RU" sz="2800" b="1" u="sng" dirty="0">
                <a:solidFill>
                  <a:schemeClr val="bg1"/>
                </a:solidFill>
                <a:latin typeface="Times New Roman" panose="02020603050405020304" pitchFamily="18" charset="0"/>
                <a:cs typeface="Times New Roman" panose="02020603050405020304" pitchFamily="18" charset="0"/>
              </a:rPr>
              <a:t>Работа с текстом «Толстые и тонкие вопросы »</a:t>
            </a:r>
          </a:p>
          <a:p>
            <a:pPr indent="457200" algn="just"/>
            <a:r>
              <a:rPr lang="ru-RU" sz="2800" dirty="0">
                <a:solidFill>
                  <a:schemeClr val="bg1"/>
                </a:solidFill>
                <a:latin typeface="Times New Roman" panose="02020603050405020304" pitchFamily="18" charset="0"/>
                <a:cs typeface="Times New Roman" panose="02020603050405020304" pitchFamily="18" charset="0"/>
              </a:rPr>
              <a:t>Тонкий вопрос предполагает однозначный краткий ответ на вопросы: Где? Когда? Что? Кто ? </a:t>
            </a:r>
          </a:p>
          <a:p>
            <a:pPr indent="457200" algn="just"/>
            <a:r>
              <a:rPr lang="ru-RU" sz="2800" dirty="0">
                <a:solidFill>
                  <a:schemeClr val="bg1"/>
                </a:solidFill>
                <a:latin typeface="Times New Roman" panose="02020603050405020304" pitchFamily="18" charset="0"/>
                <a:cs typeface="Times New Roman" panose="02020603050405020304" pitchFamily="18" charset="0"/>
              </a:rPr>
              <a:t>Толстый вопрос предполагает ответ развернутый: Каковы последствия? В чем состоят различия «Оценка текста » (предлагается не читать текст абзац за абзацем, а оценить содержание изучаемого параграфа).</a:t>
            </a:r>
          </a:p>
          <a:p>
            <a:pPr indent="457200" algn="just"/>
            <a:r>
              <a:rPr lang="ru-RU" sz="2800" dirty="0">
                <a:solidFill>
                  <a:schemeClr val="bg1"/>
                </a:solidFill>
                <a:latin typeface="Times New Roman" panose="02020603050405020304" pitchFamily="18" charset="0"/>
                <a:cs typeface="Times New Roman" panose="02020603050405020304" pitchFamily="18" charset="0"/>
              </a:rPr>
              <a:t>Например, при изучении в 9 классе параграфа «Права и свободы человека и гражданина» обучающимся предлагается в течение некоторого времени изучить текст и ответить на следующие вопросы:</a:t>
            </a:r>
          </a:p>
          <a:p>
            <a:pPr indent="457200" algn="just">
              <a:buFont typeface="Arial" panose="020B0604020202020204" pitchFamily="34" charset="0"/>
              <a:buChar char="•"/>
            </a:pPr>
            <a:r>
              <a:rPr lang="ru-RU" sz="2800" dirty="0">
                <a:solidFill>
                  <a:schemeClr val="bg1"/>
                </a:solidFill>
                <a:latin typeface="Times New Roman" panose="02020603050405020304" pitchFamily="18" charset="0"/>
                <a:cs typeface="Times New Roman" panose="02020603050405020304" pitchFamily="18" charset="0"/>
              </a:rPr>
              <a:t>Какие разделы встречаются в тексте?</a:t>
            </a:r>
          </a:p>
          <a:p>
            <a:pPr indent="457200" algn="just">
              <a:buFont typeface="Arial" panose="020B0604020202020204" pitchFamily="34" charset="0"/>
              <a:buChar char="•"/>
            </a:pPr>
            <a:r>
              <a:rPr lang="ru-RU" sz="2800" dirty="0">
                <a:solidFill>
                  <a:schemeClr val="bg1"/>
                </a:solidFill>
                <a:latin typeface="Times New Roman" panose="02020603050405020304" pitchFamily="18" charset="0"/>
                <a:cs typeface="Times New Roman" panose="02020603050405020304" pitchFamily="18" charset="0"/>
              </a:rPr>
              <a:t>Какие слова выделены курсивом?</a:t>
            </a:r>
          </a:p>
          <a:p>
            <a:pPr indent="457200" algn="just">
              <a:buFont typeface="Arial" panose="020B0604020202020204" pitchFamily="34" charset="0"/>
              <a:buChar char="•"/>
            </a:pPr>
            <a:r>
              <a:rPr lang="ru-RU" sz="2800" dirty="0">
                <a:solidFill>
                  <a:schemeClr val="bg1"/>
                </a:solidFill>
                <a:latin typeface="Times New Roman" panose="02020603050405020304" pitchFamily="18" charset="0"/>
                <a:cs typeface="Times New Roman" panose="02020603050405020304" pitchFamily="18" charset="0"/>
              </a:rPr>
              <a:t>Почему они так выделены?</a:t>
            </a:r>
          </a:p>
          <a:p>
            <a:pPr indent="457200" algn="just">
              <a:buFont typeface="Arial" panose="020B0604020202020204" pitchFamily="34" charset="0"/>
              <a:buChar char="•"/>
            </a:pPr>
            <a:r>
              <a:rPr lang="ru-RU" sz="2800" dirty="0">
                <a:solidFill>
                  <a:schemeClr val="bg1"/>
                </a:solidFill>
                <a:latin typeface="Times New Roman" panose="02020603050405020304" pitchFamily="18" charset="0"/>
                <a:cs typeface="Times New Roman" panose="02020603050405020304" pitchFamily="18" charset="0"/>
              </a:rPr>
              <a:t>Какой раздел параграфа самый большой? Как по вашему, почему?</a:t>
            </a:r>
          </a:p>
        </p:txBody>
      </p:sp>
      <p:sp>
        <p:nvSpPr>
          <p:cNvPr id="4" name="Номер слайда 3">
            <a:extLst>
              <a:ext uri="{FF2B5EF4-FFF2-40B4-BE49-F238E27FC236}">
                <a16:creationId xmlns:a16="http://schemas.microsoft.com/office/drawing/2014/main" id="{3AA1E2F9-58F9-4DBC-AB19-9AE502F5582B}"/>
              </a:ext>
            </a:extLst>
          </p:cNvPr>
          <p:cNvSpPr>
            <a:spLocks noGrp="1"/>
          </p:cNvSpPr>
          <p:nvPr>
            <p:ph type="sldNum" sz="quarter" idx="12"/>
          </p:nvPr>
        </p:nvSpPr>
        <p:spPr/>
        <p:txBody>
          <a:bodyPr/>
          <a:lstStyle/>
          <a:p>
            <a:fld id="{31A8CFB0-E44F-499A-AF95-1EC685E63A86}" type="slidenum">
              <a:rPr lang="ru-RU" smtClean="0"/>
              <a:t>11</a:t>
            </a:fld>
            <a:endParaRPr lang="ru-RU"/>
          </a:p>
        </p:txBody>
      </p:sp>
    </p:spTree>
    <p:extLst>
      <p:ext uri="{BB962C8B-B14F-4D97-AF65-F5344CB8AC3E}">
        <p14:creationId xmlns:p14="http://schemas.microsoft.com/office/powerpoint/2010/main" val="982200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48932" y="134471"/>
            <a:ext cx="5909821" cy="4803913"/>
          </a:xfrm>
          <a:prstGeom prst="rect">
            <a:avLst/>
          </a:prstGeom>
        </p:spPr>
      </p:pic>
      <p:pic>
        <p:nvPicPr>
          <p:cNvPr id="4" name="Рисунок 3">
            <a:extLst>
              <a:ext uri="{FF2B5EF4-FFF2-40B4-BE49-F238E27FC236}">
                <a16:creationId xmlns:a16="http://schemas.microsoft.com/office/drawing/2014/main" id="{69D91208-9934-42C7-8C7F-3476D87F0148}"/>
              </a:ext>
            </a:extLst>
          </p:cNvPr>
          <p:cNvPicPr>
            <a:picLocks noChangeAspect="1"/>
          </p:cNvPicPr>
          <p:nvPr/>
        </p:nvPicPr>
        <p:blipFill>
          <a:blip r:embed="rId3"/>
          <a:stretch>
            <a:fillRect/>
          </a:stretch>
        </p:blipFill>
        <p:spPr>
          <a:xfrm>
            <a:off x="6265422" y="2017058"/>
            <a:ext cx="5677646" cy="4258235"/>
          </a:xfrm>
          <a:prstGeom prst="rect">
            <a:avLst/>
          </a:prstGeom>
        </p:spPr>
      </p:pic>
      <p:sp>
        <p:nvSpPr>
          <p:cNvPr id="5" name="Прямоугольник 4">
            <a:extLst>
              <a:ext uri="{FF2B5EF4-FFF2-40B4-BE49-F238E27FC236}">
                <a16:creationId xmlns:a16="http://schemas.microsoft.com/office/drawing/2014/main" id="{423B0938-917B-4CF9-A00F-8019473C7B8B}"/>
              </a:ext>
            </a:extLst>
          </p:cNvPr>
          <p:cNvSpPr/>
          <p:nvPr/>
        </p:nvSpPr>
        <p:spPr>
          <a:xfrm>
            <a:off x="6435343" y="466166"/>
            <a:ext cx="5507725" cy="646331"/>
          </a:xfrm>
          <a:prstGeom prst="rect">
            <a:avLst/>
          </a:prstGeom>
        </p:spPr>
        <p:txBody>
          <a:bodyPr wrap="none">
            <a:spAutoFit/>
          </a:bodyPr>
          <a:lstStyle/>
          <a:p>
            <a:pPr algn="ctr"/>
            <a:r>
              <a:rPr lang="ru-RU" sz="3600" b="1" dirty="0">
                <a:solidFill>
                  <a:schemeClr val="bg1"/>
                </a:solidFill>
                <a:latin typeface="Times New Roman" panose="02020603050405020304" pitchFamily="18" charset="0"/>
                <a:cs typeface="Times New Roman" panose="02020603050405020304" pitchFamily="18" charset="0"/>
              </a:rPr>
              <a:t>Интеграция информации</a:t>
            </a:r>
            <a:endParaRPr lang="ru-RU" sz="3600" dirty="0">
              <a:solidFill>
                <a:schemeClr val="bg1"/>
              </a:solidFill>
              <a:latin typeface="Times New Roman" panose="02020603050405020304" pitchFamily="18" charset="0"/>
              <a:cs typeface="Times New Roman" panose="02020603050405020304" pitchFamily="18" charset="0"/>
            </a:endParaRPr>
          </a:p>
        </p:txBody>
      </p:sp>
      <p:sp>
        <p:nvSpPr>
          <p:cNvPr id="6" name="Номер слайда 5">
            <a:extLst>
              <a:ext uri="{FF2B5EF4-FFF2-40B4-BE49-F238E27FC236}">
                <a16:creationId xmlns:a16="http://schemas.microsoft.com/office/drawing/2014/main" id="{DE79C23B-8196-456E-8413-D299B8761DCE}"/>
              </a:ext>
            </a:extLst>
          </p:cNvPr>
          <p:cNvSpPr>
            <a:spLocks noGrp="1"/>
          </p:cNvSpPr>
          <p:nvPr>
            <p:ph type="sldNum" sz="quarter" idx="12"/>
          </p:nvPr>
        </p:nvSpPr>
        <p:spPr/>
        <p:txBody>
          <a:bodyPr/>
          <a:lstStyle/>
          <a:p>
            <a:fld id="{31A8CFB0-E44F-499A-AF95-1EC685E63A86}" type="slidenum">
              <a:rPr lang="ru-RU" smtClean="0"/>
              <a:t>12</a:t>
            </a:fld>
            <a:endParaRPr lang="ru-RU"/>
          </a:p>
        </p:txBody>
      </p:sp>
    </p:spTree>
    <p:extLst>
      <p:ext uri="{BB962C8B-B14F-4D97-AF65-F5344CB8AC3E}">
        <p14:creationId xmlns:p14="http://schemas.microsoft.com/office/powerpoint/2010/main" val="4001336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9294CDE6-EC69-4CCE-9E57-41428EF0BF0E}"/>
              </a:ext>
            </a:extLst>
          </p:cNvPr>
          <p:cNvPicPr>
            <a:picLocks noChangeAspect="1"/>
          </p:cNvPicPr>
          <p:nvPr/>
        </p:nvPicPr>
        <p:blipFill>
          <a:blip r:embed="rId2"/>
          <a:stretch>
            <a:fillRect/>
          </a:stretch>
        </p:blipFill>
        <p:spPr>
          <a:xfrm>
            <a:off x="1805568" y="129267"/>
            <a:ext cx="8580864" cy="6294665"/>
          </a:xfrm>
          <a:prstGeom prst="rect">
            <a:avLst/>
          </a:prstGeom>
        </p:spPr>
      </p:pic>
      <p:sp>
        <p:nvSpPr>
          <p:cNvPr id="4" name="Номер слайда 3">
            <a:extLst>
              <a:ext uri="{FF2B5EF4-FFF2-40B4-BE49-F238E27FC236}">
                <a16:creationId xmlns:a16="http://schemas.microsoft.com/office/drawing/2014/main" id="{CE1B8206-CFFD-40AA-86FD-B4A6241D3163}"/>
              </a:ext>
            </a:extLst>
          </p:cNvPr>
          <p:cNvSpPr>
            <a:spLocks noGrp="1"/>
          </p:cNvSpPr>
          <p:nvPr>
            <p:ph type="sldNum" sz="quarter" idx="12"/>
          </p:nvPr>
        </p:nvSpPr>
        <p:spPr/>
        <p:txBody>
          <a:bodyPr/>
          <a:lstStyle/>
          <a:p>
            <a:fld id="{31A8CFB0-E44F-499A-AF95-1EC685E63A86}" type="slidenum">
              <a:rPr lang="ru-RU" smtClean="0"/>
              <a:t>13</a:t>
            </a:fld>
            <a:endParaRPr lang="ru-RU"/>
          </a:p>
        </p:txBody>
      </p:sp>
    </p:spTree>
    <p:extLst>
      <p:ext uri="{BB962C8B-B14F-4D97-AF65-F5344CB8AC3E}">
        <p14:creationId xmlns:p14="http://schemas.microsoft.com/office/powerpoint/2010/main" val="2669282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03089" y="347453"/>
            <a:ext cx="8385822" cy="707886"/>
          </a:xfrm>
          <a:prstGeom prst="rect">
            <a:avLst/>
          </a:prstGeom>
        </p:spPr>
        <p:txBody>
          <a:bodyPr wrap="none">
            <a:spAutoFit/>
          </a:bodyPr>
          <a:lstStyle/>
          <a:p>
            <a:pPr algn="ctr"/>
            <a:r>
              <a:rPr lang="ru-RU" sz="4000" b="1" dirty="0">
                <a:solidFill>
                  <a:schemeClr val="bg1"/>
                </a:solidFill>
                <a:latin typeface="Times New Roman" panose="02020603050405020304" pitchFamily="18" charset="0"/>
                <a:cs typeface="Times New Roman" panose="02020603050405020304" pitchFamily="18" charset="0"/>
              </a:rPr>
              <a:t>Осмысление и оценка информации</a:t>
            </a:r>
            <a:endParaRPr lang="ru-RU" sz="4000" dirty="0">
              <a:solidFill>
                <a:schemeClr val="bg1"/>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394447" y="1130476"/>
            <a:ext cx="11394141" cy="5632311"/>
          </a:xfrm>
          <a:prstGeom prst="rect">
            <a:avLst/>
          </a:prstGeom>
        </p:spPr>
        <p:txBody>
          <a:bodyPr wrap="square">
            <a:spAutoFit/>
          </a:bodyPr>
          <a:lstStyle/>
          <a:p>
            <a:pPr marL="457200" indent="-457200" algn="just">
              <a:buAutoNum type="arabicPeriod"/>
            </a:pPr>
            <a:r>
              <a:rPr lang="ru-RU" sz="2400" dirty="0">
                <a:solidFill>
                  <a:schemeClr val="bg1"/>
                </a:solidFill>
                <a:latin typeface="Times New Roman" panose="02020603050405020304" pitchFamily="18" charset="0"/>
                <a:cs typeface="Times New Roman" panose="02020603050405020304" pitchFamily="18" charset="0"/>
              </a:rPr>
              <a:t>Декларация прав человека и гражданина.  Изучите статьи декларации и определите, какие права человеку с ограниченными возможностями реализовать сложнее? Объясните, в чем заключается трудность реализации этих прав?</a:t>
            </a:r>
          </a:p>
          <a:p>
            <a:pPr marL="457200" indent="-457200" algn="just">
              <a:buAutoNum type="arabicPeriod"/>
            </a:pPr>
            <a:endParaRPr lang="ru-RU" sz="2400" dirty="0">
              <a:solidFill>
                <a:schemeClr val="bg1"/>
              </a:solidFill>
              <a:latin typeface="Times New Roman" panose="02020603050405020304" pitchFamily="18" charset="0"/>
              <a:cs typeface="Times New Roman" panose="02020603050405020304" pitchFamily="18" charset="0"/>
            </a:endParaRPr>
          </a:p>
          <a:p>
            <a:pPr marL="457200" indent="-457200" algn="just">
              <a:buAutoNum type="arabicPeriod"/>
            </a:pPr>
            <a:r>
              <a:rPr lang="ru-RU" sz="2400" dirty="0">
                <a:solidFill>
                  <a:schemeClr val="bg1"/>
                </a:solidFill>
                <a:latin typeface="Times New Roman" panose="02020603050405020304" pitchFamily="18" charset="0"/>
                <a:cs typeface="Times New Roman" panose="02020603050405020304" pitchFamily="18" charset="0"/>
              </a:rPr>
              <a:t>Ребятам предлагаю провести эксперимент. Класс получает задание внимательно слушать и отметить, кто из ребят наиболее точно передал информацию, а кто исказил ее или сократил. Двое учащихся выходят за дверь. А третьему ученику озвучивается задание: Прослушать внимательно информацию и потом пересказать следующему, который стоит за дверью. Вновь вошедший ученик слушает текст и передает последнему ученик, который стоял за дверью. Детям предлагаю самим сформулировать вывод нашего эксперимента: для успешной коммуникации важно как умение говорить, так и умение слушать.</a:t>
            </a:r>
          </a:p>
          <a:p>
            <a:pPr algn="r"/>
            <a:r>
              <a:rPr lang="ru-RU" sz="2400" dirty="0">
                <a:solidFill>
                  <a:schemeClr val="bg1"/>
                </a:solidFill>
                <a:latin typeface="Times New Roman" panose="02020603050405020304" pitchFamily="18" charset="0"/>
                <a:cs typeface="Times New Roman" panose="02020603050405020304" pitchFamily="18" charset="0"/>
              </a:rPr>
              <a:t>Тема «Общение» 6 класс. «Эксперимент»</a:t>
            </a:r>
          </a:p>
          <a:p>
            <a:pPr marL="457200" indent="-457200" algn="r">
              <a:buAutoNum type="arabicPeriod"/>
            </a:pPr>
            <a:endParaRPr lang="ru-RU" sz="2400" dirty="0">
              <a:solidFill>
                <a:schemeClr val="bg1"/>
              </a:solidFill>
              <a:latin typeface="Times New Roman" panose="02020603050405020304" pitchFamily="18" charset="0"/>
              <a:cs typeface="Times New Roman" panose="02020603050405020304" pitchFamily="18" charset="0"/>
            </a:endParaRPr>
          </a:p>
          <a:p>
            <a:pPr algn="just">
              <a:buNone/>
            </a:pPr>
            <a:r>
              <a:rPr lang="ru-RU" sz="2400" dirty="0">
                <a:solidFill>
                  <a:schemeClr val="bg1"/>
                </a:solidFill>
                <a:latin typeface="Times New Roman" panose="02020603050405020304" pitchFamily="18" charset="0"/>
                <a:cs typeface="Times New Roman" panose="02020603050405020304" pitchFamily="18" charset="0"/>
              </a:rPr>
              <a:t> </a:t>
            </a:r>
          </a:p>
        </p:txBody>
      </p:sp>
      <p:sp>
        <p:nvSpPr>
          <p:cNvPr id="5" name="Номер слайда 4">
            <a:extLst>
              <a:ext uri="{FF2B5EF4-FFF2-40B4-BE49-F238E27FC236}">
                <a16:creationId xmlns:a16="http://schemas.microsoft.com/office/drawing/2014/main" id="{7E1B4A05-3CD4-4988-8C6A-F3C2D409D5FD}"/>
              </a:ext>
            </a:extLst>
          </p:cNvPr>
          <p:cNvSpPr>
            <a:spLocks noGrp="1"/>
          </p:cNvSpPr>
          <p:nvPr>
            <p:ph type="sldNum" sz="quarter" idx="12"/>
          </p:nvPr>
        </p:nvSpPr>
        <p:spPr/>
        <p:txBody>
          <a:bodyPr/>
          <a:lstStyle/>
          <a:p>
            <a:fld id="{31A8CFB0-E44F-499A-AF95-1EC685E63A86}" type="slidenum">
              <a:rPr lang="ru-RU" smtClean="0"/>
              <a:t>14</a:t>
            </a:fld>
            <a:endParaRPr lang="ru-RU"/>
          </a:p>
        </p:txBody>
      </p:sp>
    </p:spTree>
    <p:extLst>
      <p:ext uri="{BB962C8B-B14F-4D97-AF65-F5344CB8AC3E}">
        <p14:creationId xmlns:p14="http://schemas.microsoft.com/office/powerpoint/2010/main" val="1703129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13847" y="411004"/>
            <a:ext cx="10767082" cy="2000548"/>
          </a:xfrm>
          <a:prstGeom prst="rect">
            <a:avLst/>
          </a:prstGeom>
        </p:spPr>
        <p:txBody>
          <a:bodyPr wrap="square">
            <a:spAutoFit/>
          </a:bodyPr>
          <a:lstStyle/>
          <a:p>
            <a:pPr algn="just">
              <a:buNone/>
            </a:pPr>
            <a:r>
              <a:rPr lang="ru-RU" sz="2400" b="1" dirty="0">
                <a:latin typeface="Times New Roman" panose="02020603050405020304" pitchFamily="18" charset="0"/>
                <a:cs typeface="Times New Roman" panose="02020603050405020304" pitchFamily="18" charset="0"/>
              </a:rPr>
              <a:t> </a:t>
            </a:r>
            <a:r>
              <a:rPr lang="ru-RU" sz="4000" b="1" dirty="0">
                <a:solidFill>
                  <a:schemeClr val="bg1"/>
                </a:solidFill>
                <a:latin typeface="Times New Roman" panose="02020603050405020304" pitchFamily="18" charset="0"/>
                <a:cs typeface="Times New Roman" panose="02020603050405020304" pitchFamily="18" charset="0"/>
              </a:rPr>
              <a:t>Математическая грамотность</a:t>
            </a:r>
            <a:r>
              <a:rPr lang="ru-RU" sz="4000" dirty="0">
                <a:solidFill>
                  <a:schemeClr val="accent1">
                    <a:lumMod val="60000"/>
                    <a:lumOff val="40000"/>
                  </a:schemeClr>
                </a:solidFill>
                <a:latin typeface="Times New Roman" panose="02020603050405020304" pitchFamily="18" charset="0"/>
                <a:cs typeface="Times New Roman" panose="02020603050405020304" pitchFamily="18" charset="0"/>
              </a:rPr>
              <a:t> </a:t>
            </a:r>
            <a:r>
              <a:rPr lang="ru-RU" sz="2800" dirty="0">
                <a:solidFill>
                  <a:schemeClr val="bg1"/>
                </a:solidFill>
                <a:latin typeface="Times New Roman" panose="02020603050405020304" pitchFamily="18" charset="0"/>
                <a:cs typeface="Times New Roman" panose="02020603050405020304" pitchFamily="18" charset="0"/>
              </a:rPr>
              <a:t>– это способность индивидуума проводить математические рассуждения и формулировать, применять, интерпретировать математику для решения проблем в разнообразных контекстах реального мира.</a:t>
            </a:r>
          </a:p>
        </p:txBody>
      </p:sp>
      <p:sp>
        <p:nvSpPr>
          <p:cNvPr id="5" name="Прямоугольник 4">
            <a:extLst>
              <a:ext uri="{FF2B5EF4-FFF2-40B4-BE49-F238E27FC236}">
                <a16:creationId xmlns:a16="http://schemas.microsoft.com/office/drawing/2014/main" id="{7D990FC8-AA4B-431F-A7D2-D54B136D0573}"/>
              </a:ext>
            </a:extLst>
          </p:cNvPr>
          <p:cNvSpPr/>
          <p:nvPr/>
        </p:nvSpPr>
        <p:spPr>
          <a:xfrm>
            <a:off x="708212" y="3059123"/>
            <a:ext cx="10672717" cy="2000548"/>
          </a:xfrm>
          <a:prstGeom prst="rect">
            <a:avLst/>
          </a:prstGeom>
        </p:spPr>
        <p:txBody>
          <a:bodyPr wrap="square">
            <a:spAutoFit/>
          </a:bodyPr>
          <a:lstStyle/>
          <a:p>
            <a:pPr algn="just"/>
            <a:r>
              <a:rPr lang="ru-RU" sz="4000" b="1" dirty="0">
                <a:solidFill>
                  <a:schemeClr val="bg1"/>
                </a:solidFill>
                <a:latin typeface="Times New Roman" panose="02020603050405020304" pitchFamily="18" charset="0"/>
                <a:cs typeface="Times New Roman" panose="02020603050405020304" pitchFamily="18" charset="0"/>
              </a:rPr>
              <a:t>Финансовая грамотность</a:t>
            </a:r>
            <a:r>
              <a:rPr lang="ru-RU" sz="2800" dirty="0">
                <a:solidFill>
                  <a:schemeClr val="bg1"/>
                </a:solidFill>
                <a:latin typeface="Times New Roman" panose="02020603050405020304" pitchFamily="18" charset="0"/>
                <a:cs typeface="Times New Roman" panose="02020603050405020304" pitchFamily="18" charset="0"/>
              </a:rPr>
              <a:t> понимается как способность личности принимать разумные, целесообразные решения, связанные с финансами, в различных ситуациях собственной жизнедеятельности.</a:t>
            </a:r>
          </a:p>
        </p:txBody>
      </p:sp>
      <p:sp>
        <p:nvSpPr>
          <p:cNvPr id="3" name="Номер слайда 2">
            <a:extLst>
              <a:ext uri="{FF2B5EF4-FFF2-40B4-BE49-F238E27FC236}">
                <a16:creationId xmlns:a16="http://schemas.microsoft.com/office/drawing/2014/main" id="{AB0F37A3-A625-4AAE-8B73-FC1FE539FC58}"/>
              </a:ext>
            </a:extLst>
          </p:cNvPr>
          <p:cNvSpPr>
            <a:spLocks noGrp="1"/>
          </p:cNvSpPr>
          <p:nvPr>
            <p:ph type="sldNum" sz="quarter" idx="12"/>
          </p:nvPr>
        </p:nvSpPr>
        <p:spPr/>
        <p:txBody>
          <a:bodyPr/>
          <a:lstStyle/>
          <a:p>
            <a:fld id="{31A8CFB0-E44F-499A-AF95-1EC685E63A86}" type="slidenum">
              <a:rPr lang="ru-RU" smtClean="0"/>
              <a:t>15</a:t>
            </a:fld>
            <a:endParaRPr lang="ru-RU"/>
          </a:p>
        </p:txBody>
      </p:sp>
    </p:spTree>
    <p:extLst>
      <p:ext uri="{BB962C8B-B14F-4D97-AF65-F5344CB8AC3E}">
        <p14:creationId xmlns:p14="http://schemas.microsoft.com/office/powerpoint/2010/main" val="2726997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A99DE1A7-65F2-4A7B-BE7C-962FEAFC65B9}"/>
              </a:ext>
            </a:extLst>
          </p:cNvPr>
          <p:cNvSpPr/>
          <p:nvPr/>
        </p:nvSpPr>
        <p:spPr>
          <a:xfrm>
            <a:off x="233082" y="160580"/>
            <a:ext cx="11725836" cy="5432256"/>
          </a:xfrm>
          <a:prstGeom prst="rect">
            <a:avLst/>
          </a:prstGeom>
        </p:spPr>
        <p:txBody>
          <a:bodyPr wrap="square">
            <a:spAutoFit/>
          </a:bodyPr>
          <a:lstStyle/>
          <a:p>
            <a:pPr algn="ctr"/>
            <a:r>
              <a:rPr lang="ru-RU" sz="3200" b="1" dirty="0">
                <a:solidFill>
                  <a:schemeClr val="bg1"/>
                </a:solidFill>
                <a:latin typeface="Times New Roman" panose="02020603050405020304" pitchFamily="18" charset="0"/>
                <a:cs typeface="Times New Roman" panose="02020603050405020304" pitchFamily="18" charset="0"/>
              </a:rPr>
              <a:t>Тема «Распределение доходов»</a:t>
            </a:r>
          </a:p>
          <a:p>
            <a:pPr algn="just"/>
            <a:r>
              <a:rPr lang="ru-RU" sz="2400" b="1" dirty="0">
                <a:solidFill>
                  <a:schemeClr val="bg1"/>
                </a:solidFill>
                <a:latin typeface="Times New Roman" panose="02020603050405020304" pitchFamily="18" charset="0"/>
                <a:cs typeface="Times New Roman" panose="02020603050405020304" pitchFamily="18" charset="0"/>
              </a:rPr>
              <a:t>Задача № 1.</a:t>
            </a:r>
          </a:p>
          <a:p>
            <a:pPr algn="just"/>
            <a:endParaRPr lang="ru-RU" sz="900" dirty="0">
              <a:solidFill>
                <a:schemeClr val="bg1"/>
              </a:solidFill>
              <a:latin typeface="Times New Roman" panose="02020603050405020304" pitchFamily="18" charset="0"/>
              <a:cs typeface="Times New Roman" panose="02020603050405020304" pitchFamily="18" charset="0"/>
            </a:endParaRPr>
          </a:p>
          <a:p>
            <a:pPr algn="just"/>
            <a:r>
              <a:rPr lang="ru-RU" sz="2400" dirty="0">
                <a:solidFill>
                  <a:schemeClr val="bg1"/>
                </a:solidFill>
                <a:latin typeface="Times New Roman" panose="02020603050405020304" pitchFamily="18" charset="0"/>
                <a:cs typeface="Times New Roman" panose="02020603050405020304" pitchFamily="18" charset="0"/>
              </a:rPr>
              <a:t>Ваш ежемесячный доход составляет 25 000 рублей. Вы хотите приобрести автомобиль, который стоит 400 000 рублей. Сколько времени вам понадобится, чтобы достичь своей цели, сберегая 10% от дохода?</a:t>
            </a:r>
          </a:p>
          <a:p>
            <a:pPr algn="just"/>
            <a:endParaRPr lang="ru-RU" sz="900" dirty="0">
              <a:solidFill>
                <a:schemeClr val="bg1"/>
              </a:solidFill>
              <a:latin typeface="Times New Roman" panose="02020603050405020304" pitchFamily="18" charset="0"/>
              <a:cs typeface="Times New Roman" panose="02020603050405020304" pitchFamily="18" charset="0"/>
            </a:endParaRPr>
          </a:p>
          <a:p>
            <a:pPr algn="just"/>
            <a:r>
              <a:rPr lang="ru-RU" sz="2400" b="1" dirty="0">
                <a:solidFill>
                  <a:schemeClr val="bg1"/>
                </a:solidFill>
                <a:latin typeface="Times New Roman" panose="02020603050405020304" pitchFamily="18" charset="0"/>
                <a:cs typeface="Times New Roman" panose="02020603050405020304" pitchFamily="18" charset="0"/>
              </a:rPr>
              <a:t>Задача № 2.</a:t>
            </a:r>
          </a:p>
          <a:p>
            <a:pPr algn="just"/>
            <a:endParaRPr lang="ru-RU" sz="900" dirty="0">
              <a:solidFill>
                <a:schemeClr val="bg1"/>
              </a:solidFill>
              <a:latin typeface="Times New Roman" panose="02020603050405020304" pitchFamily="18" charset="0"/>
              <a:cs typeface="Times New Roman" panose="02020603050405020304" pitchFamily="18" charset="0"/>
            </a:endParaRPr>
          </a:p>
          <a:p>
            <a:pPr algn="just"/>
            <a:r>
              <a:rPr lang="ru-RU" sz="2400" dirty="0">
                <a:solidFill>
                  <a:schemeClr val="bg1"/>
                </a:solidFill>
                <a:latin typeface="Times New Roman" panose="02020603050405020304" pitchFamily="18" charset="0"/>
                <a:cs typeface="Times New Roman" panose="02020603050405020304" pitchFamily="18" charset="0"/>
              </a:rPr>
              <a:t>В семье Григорьевых совокупный доход составляет 50 тыс. р. Расходы на самое необходимое — 30 тыс. р. Иван Григорьев тратит на машину, спорт, одежду и обувь ежемесячно 8,5 тыс. р., а его жена Мария тратит на косметику, спорт, одежду, обувь, театр и др. — 9 тыс. р. На их маленького сына Витю, который ходит в детский сад, уходит 5 тыс. р</a:t>
            </a:r>
            <a:endParaRPr lang="en-US" sz="2400" dirty="0">
              <a:solidFill>
                <a:schemeClr val="bg1"/>
              </a:solidFill>
              <a:latin typeface="Times New Roman" panose="02020603050405020304" pitchFamily="18" charset="0"/>
              <a:cs typeface="Times New Roman" panose="02020603050405020304" pitchFamily="18" charset="0"/>
            </a:endParaRPr>
          </a:p>
          <a:p>
            <a:pPr algn="just"/>
            <a:r>
              <a:rPr lang="ru-RU" sz="2400" dirty="0">
                <a:solidFill>
                  <a:schemeClr val="bg1"/>
                </a:solidFill>
                <a:latin typeface="Times New Roman" panose="02020603050405020304" pitchFamily="18" charset="0"/>
                <a:cs typeface="Times New Roman" panose="02020603050405020304" pitchFamily="18" charset="0"/>
              </a:rPr>
              <a:t>Выяснить: что образуется в результате такого ведения хозяйства? Живёт ли семья по средствам? Каковы последствия такого планирования своих финансов?</a:t>
            </a:r>
          </a:p>
        </p:txBody>
      </p:sp>
      <p:sp>
        <p:nvSpPr>
          <p:cNvPr id="4" name="Номер слайда 3">
            <a:extLst>
              <a:ext uri="{FF2B5EF4-FFF2-40B4-BE49-F238E27FC236}">
                <a16:creationId xmlns:a16="http://schemas.microsoft.com/office/drawing/2014/main" id="{297FFE74-FDE6-48CE-B9E8-63708EF75F85}"/>
              </a:ext>
            </a:extLst>
          </p:cNvPr>
          <p:cNvSpPr>
            <a:spLocks noGrp="1"/>
          </p:cNvSpPr>
          <p:nvPr>
            <p:ph type="sldNum" sz="quarter" idx="12"/>
          </p:nvPr>
        </p:nvSpPr>
        <p:spPr/>
        <p:txBody>
          <a:bodyPr/>
          <a:lstStyle/>
          <a:p>
            <a:fld id="{31A8CFB0-E44F-499A-AF95-1EC685E63A86}" type="slidenum">
              <a:rPr lang="ru-RU" smtClean="0"/>
              <a:t>16</a:t>
            </a:fld>
            <a:endParaRPr lang="ru-RU"/>
          </a:p>
        </p:txBody>
      </p:sp>
    </p:spTree>
    <p:extLst>
      <p:ext uri="{BB962C8B-B14F-4D97-AF65-F5344CB8AC3E}">
        <p14:creationId xmlns:p14="http://schemas.microsoft.com/office/powerpoint/2010/main" val="2311942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703464D5-7849-4E40-803E-6C0E354AEE82}"/>
              </a:ext>
            </a:extLst>
          </p:cNvPr>
          <p:cNvPicPr>
            <a:picLocks noChangeAspect="1"/>
          </p:cNvPicPr>
          <p:nvPr/>
        </p:nvPicPr>
        <p:blipFill rotWithShape="1">
          <a:blip r:embed="rId2"/>
          <a:srcRect t="24014"/>
          <a:stretch/>
        </p:blipFill>
        <p:spPr>
          <a:xfrm>
            <a:off x="1402002" y="1218849"/>
            <a:ext cx="9387996" cy="4951977"/>
          </a:xfrm>
          <a:prstGeom prst="rect">
            <a:avLst/>
          </a:prstGeom>
        </p:spPr>
      </p:pic>
      <p:pic>
        <p:nvPicPr>
          <p:cNvPr id="3" name="Рисунок 2">
            <a:extLst>
              <a:ext uri="{FF2B5EF4-FFF2-40B4-BE49-F238E27FC236}">
                <a16:creationId xmlns:a16="http://schemas.microsoft.com/office/drawing/2014/main" id="{4B47C6DF-157A-4555-8D65-A6EABB4BE2A9}"/>
              </a:ext>
            </a:extLst>
          </p:cNvPr>
          <p:cNvPicPr>
            <a:picLocks noChangeAspect="1"/>
          </p:cNvPicPr>
          <p:nvPr/>
        </p:nvPicPr>
        <p:blipFill>
          <a:blip r:embed="rId3"/>
          <a:stretch>
            <a:fillRect/>
          </a:stretch>
        </p:blipFill>
        <p:spPr>
          <a:xfrm>
            <a:off x="1402002" y="225887"/>
            <a:ext cx="9387996" cy="992962"/>
          </a:xfrm>
          <a:prstGeom prst="rect">
            <a:avLst/>
          </a:prstGeom>
        </p:spPr>
      </p:pic>
      <p:sp>
        <p:nvSpPr>
          <p:cNvPr id="5" name="Номер слайда 4">
            <a:extLst>
              <a:ext uri="{FF2B5EF4-FFF2-40B4-BE49-F238E27FC236}">
                <a16:creationId xmlns:a16="http://schemas.microsoft.com/office/drawing/2014/main" id="{97A178DD-CF08-4182-8037-0CA06D9AC462}"/>
              </a:ext>
            </a:extLst>
          </p:cNvPr>
          <p:cNvSpPr>
            <a:spLocks noGrp="1"/>
          </p:cNvSpPr>
          <p:nvPr>
            <p:ph type="sldNum" sz="quarter" idx="12"/>
          </p:nvPr>
        </p:nvSpPr>
        <p:spPr/>
        <p:txBody>
          <a:bodyPr/>
          <a:lstStyle/>
          <a:p>
            <a:fld id="{31A8CFB0-E44F-499A-AF95-1EC685E63A86}" type="slidenum">
              <a:rPr lang="ru-RU" smtClean="0"/>
              <a:t>17</a:t>
            </a:fld>
            <a:endParaRPr lang="ru-RU"/>
          </a:p>
        </p:txBody>
      </p:sp>
    </p:spTree>
    <p:extLst>
      <p:ext uri="{BB962C8B-B14F-4D97-AF65-F5344CB8AC3E}">
        <p14:creationId xmlns:p14="http://schemas.microsoft.com/office/powerpoint/2010/main" val="2312573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85483" y="258901"/>
            <a:ext cx="11294831" cy="2431435"/>
          </a:xfrm>
          <a:prstGeom prst="rect">
            <a:avLst/>
          </a:prstGeom>
        </p:spPr>
        <p:txBody>
          <a:bodyPr wrap="square">
            <a:spAutoFit/>
          </a:bodyPr>
          <a:lstStyle/>
          <a:p>
            <a:pPr algn="just"/>
            <a:r>
              <a:rPr lang="ru-RU" sz="4000" b="1" dirty="0">
                <a:solidFill>
                  <a:schemeClr val="bg1"/>
                </a:solidFill>
                <a:latin typeface="Times New Roman" panose="02020603050405020304" pitchFamily="18" charset="0"/>
                <a:cs typeface="Times New Roman" panose="02020603050405020304" pitchFamily="18" charset="0"/>
              </a:rPr>
              <a:t>Естественнонаучная грамотность</a:t>
            </a:r>
            <a:r>
              <a:rPr lang="ru-RU" sz="3200" dirty="0">
                <a:solidFill>
                  <a:schemeClr val="bg1"/>
                </a:solidFill>
                <a:latin typeface="Times New Roman" panose="02020603050405020304" pitchFamily="18" charset="0"/>
                <a:cs typeface="Times New Roman" panose="02020603050405020304" pitchFamily="18" charset="0"/>
              </a:rPr>
              <a:t> </a:t>
            </a:r>
            <a:r>
              <a:rPr lang="ru-RU" sz="2800" dirty="0">
                <a:solidFill>
                  <a:schemeClr val="bg1"/>
                </a:solidFill>
                <a:latin typeface="Times New Roman" panose="02020603050405020304" pitchFamily="18" charset="0"/>
                <a:cs typeface="Times New Roman" panose="02020603050405020304" pitchFamily="18" charset="0"/>
              </a:rPr>
              <a:t> отражает способность человека применять естественнонаучные знания и умения в реальных жизненных ситуациях, в том числе в случаях обсуждения общественно значимых вопросов, связанных с практическими применениями достижений естественных наук.</a:t>
            </a:r>
          </a:p>
        </p:txBody>
      </p:sp>
      <p:sp>
        <p:nvSpPr>
          <p:cNvPr id="5" name="Прямоугольник 4">
            <a:extLst>
              <a:ext uri="{FF2B5EF4-FFF2-40B4-BE49-F238E27FC236}">
                <a16:creationId xmlns:a16="http://schemas.microsoft.com/office/drawing/2014/main" id="{CA9D7C9D-0D9D-4732-A2B0-CDEB6675FF75}"/>
              </a:ext>
            </a:extLst>
          </p:cNvPr>
          <p:cNvSpPr/>
          <p:nvPr/>
        </p:nvSpPr>
        <p:spPr>
          <a:xfrm>
            <a:off x="385483" y="3205791"/>
            <a:ext cx="11241741" cy="2308324"/>
          </a:xfrm>
          <a:prstGeom prst="rect">
            <a:avLst/>
          </a:prstGeom>
        </p:spPr>
        <p:txBody>
          <a:bodyPr wrap="square">
            <a:spAutoFit/>
          </a:bodyPr>
          <a:lstStyle/>
          <a:p>
            <a:pPr algn="just"/>
            <a:r>
              <a:rPr lang="ru-RU" sz="2400" dirty="0">
                <a:solidFill>
                  <a:schemeClr val="bg1"/>
                </a:solidFill>
                <a:latin typeface="Times New Roman" panose="02020603050405020304" pitchFamily="18" charset="0"/>
              </a:rPr>
              <a:t>Реальные ситуации, предлагаемые учащимся, связаны с актуальными проблемами, которые возникают </a:t>
            </a:r>
          </a:p>
          <a:p>
            <a:pPr algn="just"/>
            <a:r>
              <a:rPr lang="ru-RU" sz="2400" dirty="0">
                <a:solidFill>
                  <a:schemeClr val="bg1"/>
                </a:solidFill>
                <a:latin typeface="Times New Roman" panose="02020603050405020304" pitchFamily="18" charset="0"/>
              </a:rPr>
              <a:t>в личной жизни каждого человека (например, использование продуктов при соблюдении диеты - уроки обществознания в 6 классе), </a:t>
            </a:r>
          </a:p>
          <a:p>
            <a:pPr algn="just"/>
            <a:r>
              <a:rPr lang="ru-RU" sz="2400" dirty="0">
                <a:solidFill>
                  <a:schemeClr val="bg1"/>
                </a:solidFill>
                <a:latin typeface="Times New Roman" panose="02020603050405020304" pitchFamily="18" charset="0"/>
              </a:rPr>
              <a:t>в жизни человека как гражданина мира (например, осмысление последствий глобального потепления – уроки обществознания 8 класс, 9 класс). </a:t>
            </a:r>
          </a:p>
        </p:txBody>
      </p:sp>
      <p:sp>
        <p:nvSpPr>
          <p:cNvPr id="3" name="Номер слайда 2">
            <a:extLst>
              <a:ext uri="{FF2B5EF4-FFF2-40B4-BE49-F238E27FC236}">
                <a16:creationId xmlns:a16="http://schemas.microsoft.com/office/drawing/2014/main" id="{6058AD1B-947B-4BB6-92F9-45A9FE207D54}"/>
              </a:ext>
            </a:extLst>
          </p:cNvPr>
          <p:cNvSpPr>
            <a:spLocks noGrp="1"/>
          </p:cNvSpPr>
          <p:nvPr>
            <p:ph type="sldNum" sz="quarter" idx="12"/>
          </p:nvPr>
        </p:nvSpPr>
        <p:spPr/>
        <p:txBody>
          <a:bodyPr/>
          <a:lstStyle/>
          <a:p>
            <a:fld id="{31A8CFB0-E44F-499A-AF95-1EC685E63A86}" type="slidenum">
              <a:rPr lang="ru-RU" smtClean="0"/>
              <a:t>18</a:t>
            </a:fld>
            <a:endParaRPr lang="ru-RU"/>
          </a:p>
        </p:txBody>
      </p:sp>
    </p:spTree>
    <p:extLst>
      <p:ext uri="{BB962C8B-B14F-4D97-AF65-F5344CB8AC3E}">
        <p14:creationId xmlns:p14="http://schemas.microsoft.com/office/powerpoint/2010/main" val="33072379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75130" y="1067685"/>
            <a:ext cx="11241739" cy="3724096"/>
          </a:xfrm>
          <a:prstGeom prst="rect">
            <a:avLst/>
          </a:prstGeom>
        </p:spPr>
        <p:txBody>
          <a:bodyPr wrap="square">
            <a:spAutoFit/>
          </a:bodyPr>
          <a:lstStyle/>
          <a:p>
            <a:pPr algn="just"/>
            <a:r>
              <a:rPr lang="ru-RU" sz="4000" b="1" dirty="0">
                <a:solidFill>
                  <a:schemeClr val="bg1"/>
                </a:solidFill>
                <a:latin typeface="Times New Roman" panose="02020603050405020304" pitchFamily="18" charset="0"/>
                <a:cs typeface="Times New Roman" panose="02020603050405020304" pitchFamily="18" charset="0"/>
              </a:rPr>
              <a:t>Глобальная компетентность</a:t>
            </a:r>
            <a:r>
              <a:rPr lang="ru-RU" sz="2800" dirty="0">
                <a:solidFill>
                  <a:schemeClr val="bg1"/>
                </a:solidFill>
                <a:latin typeface="Times New Roman" panose="02020603050405020304" pitchFamily="18" charset="0"/>
                <a:cs typeface="Times New Roman" panose="02020603050405020304" pitchFamily="18" charset="0"/>
              </a:rPr>
              <a:t> рассматривается как «многомерная» цель обучения на протяжении всей жизни. Глобально компетентная личность – человек, который способен воспринимать местные и глобальные проблемы и вопросы межкультурного взаимодействия, понимать и оценивать различные точки зрения и мировоззрения, успешно и уважительно взаимодействовать с другими людьми, а также ответственно действовать для обеспечения устойчивого развития и коллективного благополучия.</a:t>
            </a:r>
          </a:p>
        </p:txBody>
      </p:sp>
      <p:sp>
        <p:nvSpPr>
          <p:cNvPr id="3" name="Номер слайда 2">
            <a:extLst>
              <a:ext uri="{FF2B5EF4-FFF2-40B4-BE49-F238E27FC236}">
                <a16:creationId xmlns:a16="http://schemas.microsoft.com/office/drawing/2014/main" id="{2BDC5CF9-3EF2-4ED9-81BC-3393EF829D43}"/>
              </a:ext>
            </a:extLst>
          </p:cNvPr>
          <p:cNvSpPr>
            <a:spLocks noGrp="1"/>
          </p:cNvSpPr>
          <p:nvPr>
            <p:ph type="sldNum" sz="quarter" idx="12"/>
          </p:nvPr>
        </p:nvSpPr>
        <p:spPr/>
        <p:txBody>
          <a:bodyPr/>
          <a:lstStyle/>
          <a:p>
            <a:fld id="{31A8CFB0-E44F-499A-AF95-1EC685E63A86}" type="slidenum">
              <a:rPr lang="ru-RU" smtClean="0"/>
              <a:t>19</a:t>
            </a:fld>
            <a:endParaRPr lang="ru-RU"/>
          </a:p>
        </p:txBody>
      </p:sp>
    </p:spTree>
    <p:extLst>
      <p:ext uri="{BB962C8B-B14F-4D97-AF65-F5344CB8AC3E}">
        <p14:creationId xmlns:p14="http://schemas.microsoft.com/office/powerpoint/2010/main" val="1335002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24792" y="615028"/>
            <a:ext cx="11174680" cy="1323439"/>
          </a:xfrm>
          <a:prstGeom prst="rect">
            <a:avLst/>
          </a:prstGeom>
        </p:spPr>
        <p:txBody>
          <a:bodyPr wrap="square">
            <a:spAutoFit/>
          </a:bodyPr>
          <a:lstStyle/>
          <a:p>
            <a:pPr algn="ctr"/>
            <a:r>
              <a:rPr lang="ru-RU" sz="4000" b="1" dirty="0">
                <a:solidFill>
                  <a:schemeClr val="bg1"/>
                </a:solidFill>
                <a:latin typeface="Times New Roman" panose="02020603050405020304" pitchFamily="18" charset="0"/>
                <a:cs typeface="Times New Roman" panose="02020603050405020304" pitchFamily="18" charset="0"/>
              </a:rPr>
              <a:t>Что же такое функциональная грамотность?</a:t>
            </a:r>
            <a:br>
              <a:rPr lang="ru-RU" sz="4000" b="1" dirty="0">
                <a:solidFill>
                  <a:schemeClr val="bg1"/>
                </a:solidFill>
                <a:latin typeface="Times New Roman" panose="02020603050405020304" pitchFamily="18" charset="0"/>
                <a:cs typeface="Times New Roman" panose="02020603050405020304" pitchFamily="18" charset="0"/>
              </a:rPr>
            </a:br>
            <a:endParaRPr lang="ru-RU" sz="4000" b="1" dirty="0">
              <a:solidFill>
                <a:schemeClr val="bg1"/>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777834" y="1938467"/>
            <a:ext cx="10868597" cy="2554545"/>
          </a:xfrm>
          <a:prstGeom prst="rect">
            <a:avLst/>
          </a:prstGeom>
        </p:spPr>
        <p:txBody>
          <a:bodyPr wrap="square">
            <a:spAutoFit/>
          </a:bodyPr>
          <a:lstStyle/>
          <a:p>
            <a:pPr algn="just"/>
            <a:r>
              <a:rPr lang="ru-RU" sz="3200" b="1" u="sng" dirty="0">
                <a:solidFill>
                  <a:schemeClr val="bg1"/>
                </a:solidFill>
                <a:latin typeface="Times New Roman" panose="02020603050405020304" pitchFamily="18" charset="0"/>
                <a:cs typeface="Times New Roman" panose="02020603050405020304" pitchFamily="18" charset="0"/>
              </a:rPr>
              <a:t>Функциональная грамотность </a:t>
            </a:r>
            <a:r>
              <a:rPr lang="ru-RU" sz="3200" dirty="0">
                <a:solidFill>
                  <a:schemeClr val="bg1"/>
                </a:solidFill>
                <a:latin typeface="Times New Roman" panose="02020603050405020304" pitchFamily="18" charset="0"/>
                <a:cs typeface="Times New Roman" panose="02020603050405020304" pitchFamily="18" charset="0"/>
              </a:rPr>
              <a:t>— это умение эффективно действовать в нестандартных жизненных ситуациях. Ее можно определить как «повседневную мудрость», способность решать задачи за пределами парты, грамотно строить свою жизнь и не теряться в ней. </a:t>
            </a:r>
          </a:p>
        </p:txBody>
      </p:sp>
      <p:sp>
        <p:nvSpPr>
          <p:cNvPr id="6" name="Номер слайда 5">
            <a:extLst>
              <a:ext uri="{FF2B5EF4-FFF2-40B4-BE49-F238E27FC236}">
                <a16:creationId xmlns:a16="http://schemas.microsoft.com/office/drawing/2014/main" id="{C2375518-8B97-4663-91D4-2A6CE98CCAC7}"/>
              </a:ext>
            </a:extLst>
          </p:cNvPr>
          <p:cNvSpPr>
            <a:spLocks noGrp="1"/>
          </p:cNvSpPr>
          <p:nvPr>
            <p:ph type="sldNum" sz="quarter" idx="12"/>
          </p:nvPr>
        </p:nvSpPr>
        <p:spPr/>
        <p:txBody>
          <a:bodyPr/>
          <a:lstStyle/>
          <a:p>
            <a:fld id="{31A8CFB0-E44F-499A-AF95-1EC685E63A86}" type="slidenum">
              <a:rPr lang="ru-RU" smtClean="0"/>
              <a:t>2</a:t>
            </a:fld>
            <a:endParaRPr lang="ru-RU"/>
          </a:p>
        </p:txBody>
      </p:sp>
    </p:spTree>
    <p:extLst>
      <p:ext uri="{BB962C8B-B14F-4D97-AF65-F5344CB8AC3E}">
        <p14:creationId xmlns:p14="http://schemas.microsoft.com/office/powerpoint/2010/main" val="30357528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97094" y="243651"/>
            <a:ext cx="8397812" cy="646331"/>
          </a:xfrm>
          <a:prstGeom prst="rect">
            <a:avLst/>
          </a:prstGeom>
        </p:spPr>
        <p:txBody>
          <a:bodyPr wrap="none">
            <a:spAutoFit/>
          </a:bodyPr>
          <a:lstStyle/>
          <a:p>
            <a:r>
              <a:rPr lang="ru-RU" sz="3600" b="1" dirty="0">
                <a:solidFill>
                  <a:schemeClr val="bg1"/>
                </a:solidFill>
                <a:latin typeface="Times New Roman" panose="02020603050405020304" pitchFamily="18" charset="0"/>
                <a:cs typeface="Times New Roman" panose="02020603050405020304" pitchFamily="18" charset="0"/>
              </a:rPr>
              <a:t>Задания по глобальным компетенциям</a:t>
            </a:r>
            <a:endParaRPr lang="ru-RU" sz="3600" dirty="0">
              <a:solidFill>
                <a:schemeClr val="bg1"/>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947937" y="1167888"/>
            <a:ext cx="10643427" cy="4093428"/>
          </a:xfrm>
          <a:prstGeom prst="rect">
            <a:avLst/>
          </a:prstGeom>
        </p:spPr>
        <p:txBody>
          <a:bodyPr wrap="square">
            <a:spAutoFit/>
          </a:bodyPr>
          <a:lstStyle/>
          <a:p>
            <a:pPr algn="just"/>
            <a:r>
              <a:rPr lang="ru-RU" sz="2000" u="sng" dirty="0">
                <a:solidFill>
                  <a:schemeClr val="bg1"/>
                </a:solidFill>
                <a:latin typeface="Times New Roman" panose="02020603050405020304" pitchFamily="18" charset="0"/>
                <a:cs typeface="Times New Roman" panose="02020603050405020304" pitchFamily="18" charset="0"/>
              </a:rPr>
              <a:t>Правовое обсуждение</a:t>
            </a:r>
          </a:p>
          <a:p>
            <a:pPr algn="just"/>
            <a:r>
              <a:rPr lang="ru-RU" sz="2000" dirty="0">
                <a:solidFill>
                  <a:schemeClr val="bg1"/>
                </a:solidFill>
                <a:latin typeface="Times New Roman" panose="02020603050405020304" pitchFamily="18" charset="0"/>
                <a:cs typeface="Times New Roman" panose="02020603050405020304" pitchFamily="18" charset="0"/>
              </a:rPr>
              <a:t>Мария: Я считаю, что смертная казнь – это варварство. Мы живем в XXI веке! Погибшего человека все равно не вернешь, как убийство еще одного человека сможет исправить ситуацию? Ведь не зря же этот вопрос особо оговаривается в Европейской конвенции по правам человека. Тем более нельзя забывать, что судьи тоже люди и тоже могут ошибаться. Максим: С экономической точки зрения замена смертной казни пожизненным заключением абсолютно не оправдана. Преступник содержится в тюрьме 10, 20 и более лет на средства добропорядочных налогоплательщиков. Получатся, что среди таких налогоплательщиков неизменно находятся родственники или друзья жертвы преступника. Таким образом, вместо законного возмездия, они вынуждены расплачиваться своими деньгами на содержание убийцы близкого им человека. Кроме того, применение высшей меры наказания служит устрашающим фактором для потенциальных преступников. Эти два письма были написаны на Интернет-форуме, посвященному вопросу применения смертной казни как высшей меры наказания.</a:t>
            </a:r>
          </a:p>
        </p:txBody>
      </p:sp>
      <p:sp>
        <p:nvSpPr>
          <p:cNvPr id="5" name="Номер слайда 4">
            <a:extLst>
              <a:ext uri="{FF2B5EF4-FFF2-40B4-BE49-F238E27FC236}">
                <a16:creationId xmlns:a16="http://schemas.microsoft.com/office/drawing/2014/main" id="{FF564CD8-E753-4E75-8C92-0DF617D8EED2}"/>
              </a:ext>
            </a:extLst>
          </p:cNvPr>
          <p:cNvSpPr>
            <a:spLocks noGrp="1"/>
          </p:cNvSpPr>
          <p:nvPr>
            <p:ph type="sldNum" sz="quarter" idx="12"/>
          </p:nvPr>
        </p:nvSpPr>
        <p:spPr/>
        <p:txBody>
          <a:bodyPr/>
          <a:lstStyle/>
          <a:p>
            <a:fld id="{31A8CFB0-E44F-499A-AF95-1EC685E63A86}" type="slidenum">
              <a:rPr lang="ru-RU" smtClean="0"/>
              <a:t>20</a:t>
            </a:fld>
            <a:endParaRPr lang="ru-RU"/>
          </a:p>
        </p:txBody>
      </p:sp>
    </p:spTree>
    <p:extLst>
      <p:ext uri="{BB962C8B-B14F-4D97-AF65-F5344CB8AC3E}">
        <p14:creationId xmlns:p14="http://schemas.microsoft.com/office/powerpoint/2010/main" val="7323463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BFD2969F-5FAB-4859-ABE5-831FCC1C2B37}"/>
              </a:ext>
            </a:extLst>
          </p:cNvPr>
          <p:cNvPicPr>
            <a:picLocks noChangeAspect="1"/>
          </p:cNvPicPr>
          <p:nvPr/>
        </p:nvPicPr>
        <p:blipFill>
          <a:blip r:embed="rId2"/>
          <a:stretch>
            <a:fillRect/>
          </a:stretch>
        </p:blipFill>
        <p:spPr>
          <a:xfrm>
            <a:off x="1625596" y="77046"/>
            <a:ext cx="8725656" cy="6363251"/>
          </a:xfrm>
          <a:prstGeom prst="rect">
            <a:avLst/>
          </a:prstGeom>
        </p:spPr>
      </p:pic>
      <p:sp>
        <p:nvSpPr>
          <p:cNvPr id="4" name="Номер слайда 3">
            <a:extLst>
              <a:ext uri="{FF2B5EF4-FFF2-40B4-BE49-F238E27FC236}">
                <a16:creationId xmlns:a16="http://schemas.microsoft.com/office/drawing/2014/main" id="{C73A609A-784D-42EB-BB51-0BE2CEFD43B3}"/>
              </a:ext>
            </a:extLst>
          </p:cNvPr>
          <p:cNvSpPr>
            <a:spLocks noGrp="1"/>
          </p:cNvSpPr>
          <p:nvPr>
            <p:ph type="sldNum" sz="quarter" idx="12"/>
          </p:nvPr>
        </p:nvSpPr>
        <p:spPr/>
        <p:txBody>
          <a:bodyPr/>
          <a:lstStyle/>
          <a:p>
            <a:fld id="{31A8CFB0-E44F-499A-AF95-1EC685E63A86}" type="slidenum">
              <a:rPr lang="ru-RU" smtClean="0"/>
              <a:t>21</a:t>
            </a:fld>
            <a:endParaRPr lang="ru-RU"/>
          </a:p>
        </p:txBody>
      </p:sp>
    </p:spTree>
    <p:extLst>
      <p:ext uri="{BB962C8B-B14F-4D97-AF65-F5344CB8AC3E}">
        <p14:creationId xmlns:p14="http://schemas.microsoft.com/office/powerpoint/2010/main" val="1688638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42568" y="318208"/>
            <a:ext cx="11306863" cy="1641924"/>
          </a:xfrm>
          <a:prstGeom prst="rect">
            <a:avLst/>
          </a:prstGeom>
        </p:spPr>
        <p:txBody>
          <a:bodyPr wrap="square">
            <a:spAutoFit/>
          </a:bodyPr>
          <a:lstStyle/>
          <a:p>
            <a:pPr lvl="0" algn="just">
              <a:lnSpc>
                <a:spcPct val="107000"/>
              </a:lnSpc>
              <a:spcAft>
                <a:spcPts val="675"/>
              </a:spcAft>
              <a:buSzPts val="1000"/>
              <a:tabLst>
                <a:tab pos="457200" algn="l"/>
              </a:tabLst>
            </a:pPr>
            <a:r>
              <a:rPr lang="ru-RU" sz="40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Креативное мышление</a:t>
            </a:r>
            <a:r>
              <a:rPr lang="ru-RU"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умение человека использовать свое воображение для выработки и совершенствования идей, формирования нового знания, решения задач, с которыми он не сталкивался раньше.</a:t>
            </a:r>
            <a:endParaRPr lang="ru-RU"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Прямоугольник 4">
            <a:extLst>
              <a:ext uri="{FF2B5EF4-FFF2-40B4-BE49-F238E27FC236}">
                <a16:creationId xmlns:a16="http://schemas.microsoft.com/office/drawing/2014/main" id="{9D055506-4E43-44B1-BFCE-256FA5E7718E}"/>
              </a:ext>
            </a:extLst>
          </p:cNvPr>
          <p:cNvSpPr/>
          <p:nvPr/>
        </p:nvSpPr>
        <p:spPr>
          <a:xfrm>
            <a:off x="546846" y="2333398"/>
            <a:ext cx="11098305" cy="3539430"/>
          </a:xfrm>
          <a:prstGeom prst="rect">
            <a:avLst/>
          </a:prstGeom>
        </p:spPr>
        <p:txBody>
          <a:bodyPr wrap="square">
            <a:spAutoFit/>
          </a:bodyPr>
          <a:lstStyle/>
          <a:p>
            <a:pPr algn="just">
              <a:buNone/>
            </a:pPr>
            <a:r>
              <a:rPr lang="ru-RU" sz="2800" b="1" u="sng" dirty="0">
                <a:solidFill>
                  <a:schemeClr val="bg1"/>
                </a:solidFill>
                <a:latin typeface="Times New Roman" panose="02020603050405020304" pitchFamily="18" charset="0"/>
                <a:cs typeface="Times New Roman" panose="02020603050405020304" pitchFamily="18" charset="0"/>
              </a:rPr>
              <a:t>Новичок в классе</a:t>
            </a:r>
            <a:r>
              <a:rPr lang="ru-RU" sz="2800" dirty="0">
                <a:solidFill>
                  <a:schemeClr val="bg1"/>
                </a:solidFill>
                <a:latin typeface="Times New Roman" panose="02020603050405020304" pitchFamily="18" charset="0"/>
                <a:cs typeface="Times New Roman" panose="02020603050405020304" pitchFamily="18" charset="0"/>
              </a:rPr>
              <a:t>. В жизни случается всякое. Иногда кто-то переезжает и приходит в новый класс. Как вы думаете, это легко – прийти в класс, где все друг друга хорошо знают, а ты не знаешь никого, ты – новенький? Приходилось ли вам быть в этой роли? А принимать в класс новенького? Как можно помочь новенькому влиться в коллектив?</a:t>
            </a:r>
          </a:p>
          <a:p>
            <a:pPr algn="just">
              <a:buNone/>
            </a:pPr>
            <a:r>
              <a:rPr lang="ru-RU" sz="2800" dirty="0">
                <a:solidFill>
                  <a:schemeClr val="bg1"/>
                </a:solidFill>
                <a:latin typeface="Times New Roman" panose="02020603050405020304" pitchFamily="18" charset="0"/>
                <a:cs typeface="Times New Roman" panose="02020603050405020304" pitchFamily="18" charset="0"/>
              </a:rPr>
              <a:t>Посмотрите задания на листах. Прочитайте и выполните задания к этому тексту.</a:t>
            </a:r>
          </a:p>
        </p:txBody>
      </p:sp>
      <p:sp>
        <p:nvSpPr>
          <p:cNvPr id="3" name="Номер слайда 2">
            <a:extLst>
              <a:ext uri="{FF2B5EF4-FFF2-40B4-BE49-F238E27FC236}">
                <a16:creationId xmlns:a16="http://schemas.microsoft.com/office/drawing/2014/main" id="{5944541C-7E11-4A42-AFAA-50CEF3CFEDA9}"/>
              </a:ext>
            </a:extLst>
          </p:cNvPr>
          <p:cNvSpPr>
            <a:spLocks noGrp="1"/>
          </p:cNvSpPr>
          <p:nvPr>
            <p:ph type="sldNum" sz="quarter" idx="12"/>
          </p:nvPr>
        </p:nvSpPr>
        <p:spPr/>
        <p:txBody>
          <a:bodyPr/>
          <a:lstStyle/>
          <a:p>
            <a:fld id="{31A8CFB0-E44F-499A-AF95-1EC685E63A86}" type="slidenum">
              <a:rPr lang="ru-RU" smtClean="0"/>
              <a:t>22</a:t>
            </a:fld>
            <a:endParaRPr lang="ru-RU"/>
          </a:p>
        </p:txBody>
      </p:sp>
    </p:spTree>
    <p:extLst>
      <p:ext uri="{BB962C8B-B14F-4D97-AF65-F5344CB8AC3E}">
        <p14:creationId xmlns:p14="http://schemas.microsoft.com/office/powerpoint/2010/main" val="15297244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41E5777C-2590-42EA-91C6-C773979971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2259" y="0"/>
            <a:ext cx="8293787" cy="6212241"/>
          </a:xfrm>
          <a:prstGeom prst="rect">
            <a:avLst/>
          </a:prstGeom>
        </p:spPr>
      </p:pic>
      <p:sp>
        <p:nvSpPr>
          <p:cNvPr id="4" name="Номер слайда 3">
            <a:extLst>
              <a:ext uri="{FF2B5EF4-FFF2-40B4-BE49-F238E27FC236}">
                <a16:creationId xmlns:a16="http://schemas.microsoft.com/office/drawing/2014/main" id="{04C1BF49-E299-499C-8F80-973180C2EF2C}"/>
              </a:ext>
            </a:extLst>
          </p:cNvPr>
          <p:cNvSpPr>
            <a:spLocks noGrp="1"/>
          </p:cNvSpPr>
          <p:nvPr>
            <p:ph type="sldNum" sz="quarter" idx="12"/>
          </p:nvPr>
        </p:nvSpPr>
        <p:spPr/>
        <p:txBody>
          <a:bodyPr/>
          <a:lstStyle/>
          <a:p>
            <a:fld id="{31A8CFB0-E44F-499A-AF95-1EC685E63A86}" type="slidenum">
              <a:rPr lang="ru-RU" smtClean="0"/>
              <a:t>23</a:t>
            </a:fld>
            <a:endParaRPr lang="ru-RU"/>
          </a:p>
        </p:txBody>
      </p:sp>
    </p:spTree>
    <p:extLst>
      <p:ext uri="{BB962C8B-B14F-4D97-AF65-F5344CB8AC3E}">
        <p14:creationId xmlns:p14="http://schemas.microsoft.com/office/powerpoint/2010/main" val="13781943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948070" y="121962"/>
            <a:ext cx="8406434" cy="6137848"/>
          </a:xfrm>
          <a:prstGeom prst="rect">
            <a:avLst/>
          </a:prstGeom>
        </p:spPr>
      </p:pic>
      <p:sp>
        <p:nvSpPr>
          <p:cNvPr id="4" name="Номер слайда 3">
            <a:extLst>
              <a:ext uri="{FF2B5EF4-FFF2-40B4-BE49-F238E27FC236}">
                <a16:creationId xmlns:a16="http://schemas.microsoft.com/office/drawing/2014/main" id="{02FD7F50-D137-4EC3-8605-6B11A3F7F5B5}"/>
              </a:ext>
            </a:extLst>
          </p:cNvPr>
          <p:cNvSpPr>
            <a:spLocks noGrp="1"/>
          </p:cNvSpPr>
          <p:nvPr>
            <p:ph type="sldNum" sz="quarter" idx="12"/>
          </p:nvPr>
        </p:nvSpPr>
        <p:spPr/>
        <p:txBody>
          <a:bodyPr/>
          <a:lstStyle/>
          <a:p>
            <a:fld id="{31A8CFB0-E44F-499A-AF95-1EC685E63A86}" type="slidenum">
              <a:rPr lang="ru-RU" smtClean="0"/>
              <a:t>24</a:t>
            </a:fld>
            <a:endParaRPr lang="ru-RU"/>
          </a:p>
        </p:txBody>
      </p:sp>
    </p:spTree>
    <p:extLst>
      <p:ext uri="{BB962C8B-B14F-4D97-AF65-F5344CB8AC3E}">
        <p14:creationId xmlns:p14="http://schemas.microsoft.com/office/powerpoint/2010/main" val="7764112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51529" y="1855781"/>
            <a:ext cx="8301317" cy="2308324"/>
          </a:xfrm>
          <a:prstGeom prst="rect">
            <a:avLst/>
          </a:prstGeom>
        </p:spPr>
        <p:txBody>
          <a:bodyPr wrap="square">
            <a:spAutoFit/>
          </a:bodyPr>
          <a:lstStyle/>
          <a:p>
            <a:r>
              <a:rPr lang="ru-RU" sz="3600" dirty="0">
                <a:solidFill>
                  <a:schemeClr val="bg1"/>
                </a:solidFill>
                <a:latin typeface="Times New Roman" panose="02020603050405020304" pitchFamily="18" charset="0"/>
                <a:cs typeface="Times New Roman" panose="02020603050405020304" pitchFamily="18" charset="0"/>
              </a:rPr>
              <a:t>«…образование есть то, что остается после того, когда забывается все, чему нас учили в школе…». </a:t>
            </a:r>
          </a:p>
          <a:p>
            <a:pPr algn="r"/>
            <a:r>
              <a:rPr lang="ru-RU" sz="3600" dirty="0">
                <a:solidFill>
                  <a:schemeClr val="bg1"/>
                </a:solidFill>
                <a:latin typeface="Times New Roman" panose="02020603050405020304" pitchFamily="18" charset="0"/>
                <a:cs typeface="Times New Roman" panose="02020603050405020304" pitchFamily="18" charset="0"/>
              </a:rPr>
              <a:t>Альберт Эйнштейн</a:t>
            </a:r>
          </a:p>
        </p:txBody>
      </p:sp>
      <p:sp>
        <p:nvSpPr>
          <p:cNvPr id="4" name="Номер слайда 3">
            <a:extLst>
              <a:ext uri="{FF2B5EF4-FFF2-40B4-BE49-F238E27FC236}">
                <a16:creationId xmlns:a16="http://schemas.microsoft.com/office/drawing/2014/main" id="{809CC7AE-4E01-4B62-AC12-2933100AB3BA}"/>
              </a:ext>
            </a:extLst>
          </p:cNvPr>
          <p:cNvSpPr>
            <a:spLocks noGrp="1"/>
          </p:cNvSpPr>
          <p:nvPr>
            <p:ph type="sldNum" sz="quarter" idx="12"/>
          </p:nvPr>
        </p:nvSpPr>
        <p:spPr/>
        <p:txBody>
          <a:bodyPr/>
          <a:lstStyle/>
          <a:p>
            <a:fld id="{31A8CFB0-E44F-499A-AF95-1EC685E63A86}" type="slidenum">
              <a:rPr lang="ru-RU" smtClean="0"/>
              <a:t>25</a:t>
            </a:fld>
            <a:endParaRPr lang="ru-RU"/>
          </a:p>
        </p:txBody>
      </p:sp>
    </p:spTree>
    <p:extLst>
      <p:ext uri="{BB962C8B-B14F-4D97-AF65-F5344CB8AC3E}">
        <p14:creationId xmlns:p14="http://schemas.microsoft.com/office/powerpoint/2010/main" val="145329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B50E06D6-2F5C-42DE-94B9-EC1F811DAE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925" y="0"/>
            <a:ext cx="9074150" cy="6858000"/>
          </a:xfrm>
          <a:prstGeom prst="rect">
            <a:avLst/>
          </a:prstGeom>
        </p:spPr>
      </p:pic>
      <p:sp>
        <p:nvSpPr>
          <p:cNvPr id="4" name="Номер слайда 3">
            <a:extLst>
              <a:ext uri="{FF2B5EF4-FFF2-40B4-BE49-F238E27FC236}">
                <a16:creationId xmlns:a16="http://schemas.microsoft.com/office/drawing/2014/main" id="{098AD8CD-A6CF-47D1-82BE-0C701B245C77}"/>
              </a:ext>
            </a:extLst>
          </p:cNvPr>
          <p:cNvSpPr>
            <a:spLocks noGrp="1"/>
          </p:cNvSpPr>
          <p:nvPr>
            <p:ph type="sldNum" sz="quarter" idx="12"/>
          </p:nvPr>
        </p:nvSpPr>
        <p:spPr/>
        <p:txBody>
          <a:bodyPr/>
          <a:lstStyle/>
          <a:p>
            <a:fld id="{31A8CFB0-E44F-499A-AF95-1EC685E63A86}" type="slidenum">
              <a:rPr lang="ru-RU" smtClean="0"/>
              <a:t>3</a:t>
            </a:fld>
            <a:endParaRPr lang="ru-RU"/>
          </a:p>
        </p:txBody>
      </p:sp>
    </p:spTree>
    <p:extLst>
      <p:ext uri="{BB962C8B-B14F-4D97-AF65-F5344CB8AC3E}">
        <p14:creationId xmlns:p14="http://schemas.microsoft.com/office/powerpoint/2010/main" val="381407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23983111-7F86-43F1-A813-4063E7468D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8847" y="0"/>
            <a:ext cx="9297834" cy="6964295"/>
          </a:xfrm>
          <a:prstGeom prst="rect">
            <a:avLst/>
          </a:prstGeom>
        </p:spPr>
      </p:pic>
      <p:sp>
        <p:nvSpPr>
          <p:cNvPr id="4" name="Номер слайда 3">
            <a:extLst>
              <a:ext uri="{FF2B5EF4-FFF2-40B4-BE49-F238E27FC236}">
                <a16:creationId xmlns:a16="http://schemas.microsoft.com/office/drawing/2014/main" id="{D97CDA39-C8A4-4D24-946F-58C03DEC3761}"/>
              </a:ext>
            </a:extLst>
          </p:cNvPr>
          <p:cNvSpPr>
            <a:spLocks noGrp="1"/>
          </p:cNvSpPr>
          <p:nvPr>
            <p:ph type="sldNum" sz="quarter" idx="12"/>
          </p:nvPr>
        </p:nvSpPr>
        <p:spPr/>
        <p:txBody>
          <a:bodyPr/>
          <a:lstStyle/>
          <a:p>
            <a:fld id="{31A8CFB0-E44F-499A-AF95-1EC685E63A86}" type="slidenum">
              <a:rPr lang="ru-RU" smtClean="0"/>
              <a:t>4</a:t>
            </a:fld>
            <a:endParaRPr lang="ru-RU"/>
          </a:p>
        </p:txBody>
      </p:sp>
    </p:spTree>
    <p:extLst>
      <p:ext uri="{BB962C8B-B14F-4D97-AF65-F5344CB8AC3E}">
        <p14:creationId xmlns:p14="http://schemas.microsoft.com/office/powerpoint/2010/main" val="3893804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68135" y="366639"/>
            <a:ext cx="11269683" cy="1569660"/>
          </a:xfrm>
          <a:prstGeom prst="rect">
            <a:avLst/>
          </a:prstGeom>
        </p:spPr>
        <p:txBody>
          <a:bodyPr wrap="square">
            <a:spAutoFit/>
          </a:bodyPr>
          <a:lstStyle/>
          <a:p>
            <a:pPr algn="ctr"/>
            <a:r>
              <a:rPr lang="ru-RU" sz="3200" b="1" dirty="0">
                <a:solidFill>
                  <a:schemeClr val="bg1"/>
                </a:solidFill>
                <a:latin typeface="Times New Roman" panose="02020603050405020304" pitchFamily="18" charset="0"/>
                <a:cs typeface="Times New Roman" panose="02020603050405020304" pitchFamily="18" charset="0"/>
              </a:rPr>
              <a:t>Какие компоненты составляют понятие </a:t>
            </a:r>
          </a:p>
          <a:p>
            <a:pPr algn="ctr"/>
            <a:r>
              <a:rPr lang="ru-RU" sz="3200" b="1" dirty="0">
                <a:solidFill>
                  <a:schemeClr val="bg1"/>
                </a:solidFill>
                <a:latin typeface="Times New Roman" panose="02020603050405020304" pitchFamily="18" charset="0"/>
                <a:cs typeface="Times New Roman" panose="02020603050405020304" pitchFamily="18" charset="0"/>
              </a:rPr>
              <a:t>«функциональная грамотность»?</a:t>
            </a:r>
            <a:br>
              <a:rPr lang="ru-RU" sz="3200" dirty="0">
                <a:solidFill>
                  <a:schemeClr val="bg1"/>
                </a:solidFill>
                <a:latin typeface="Times New Roman" panose="02020603050405020304" pitchFamily="18" charset="0"/>
                <a:cs typeface="Times New Roman" panose="02020603050405020304" pitchFamily="18" charset="0"/>
              </a:rPr>
            </a:br>
            <a:endParaRPr lang="ru-RU" sz="3200" dirty="0">
              <a:solidFill>
                <a:schemeClr val="bg1"/>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362636" y="1936299"/>
            <a:ext cx="9862806" cy="3046988"/>
          </a:xfrm>
          <a:prstGeom prst="rect">
            <a:avLst/>
          </a:prstGeom>
        </p:spPr>
        <p:txBody>
          <a:bodyPr wrap="square">
            <a:spAutoFit/>
          </a:bodyPr>
          <a:lstStyle/>
          <a:p>
            <a:r>
              <a:rPr lang="ru-RU" sz="3200" dirty="0">
                <a:solidFill>
                  <a:schemeClr val="bg1"/>
                </a:solidFill>
                <a:latin typeface="Times New Roman" panose="02020603050405020304" pitchFamily="18" charset="0"/>
                <a:cs typeface="Times New Roman" panose="02020603050405020304" pitchFamily="18" charset="0"/>
              </a:rPr>
              <a:t>1. Общая грамотность;</a:t>
            </a:r>
          </a:p>
          <a:p>
            <a:r>
              <a:rPr lang="ru-RU" sz="3200" dirty="0">
                <a:solidFill>
                  <a:schemeClr val="bg1"/>
                </a:solidFill>
                <a:latin typeface="Times New Roman" panose="02020603050405020304" pitchFamily="18" charset="0"/>
                <a:cs typeface="Times New Roman" panose="02020603050405020304" pitchFamily="18" charset="0"/>
              </a:rPr>
              <a:t>2. Компьютерная грамотность;</a:t>
            </a:r>
          </a:p>
          <a:p>
            <a:r>
              <a:rPr lang="ru-RU" sz="3200" dirty="0">
                <a:solidFill>
                  <a:schemeClr val="bg1"/>
                </a:solidFill>
                <a:latin typeface="Times New Roman" panose="02020603050405020304" pitchFamily="18" charset="0"/>
                <a:cs typeface="Times New Roman" panose="02020603050405020304" pitchFamily="18" charset="0"/>
              </a:rPr>
              <a:t>3. Информационная грамотность;</a:t>
            </a:r>
          </a:p>
          <a:p>
            <a:r>
              <a:rPr lang="ru-RU" sz="3200" dirty="0">
                <a:solidFill>
                  <a:schemeClr val="bg1"/>
                </a:solidFill>
                <a:latin typeface="Times New Roman" panose="02020603050405020304" pitchFamily="18" charset="0"/>
                <a:cs typeface="Times New Roman" panose="02020603050405020304" pitchFamily="18" charset="0"/>
              </a:rPr>
              <a:t>4. Коммуникативная грамотность;</a:t>
            </a:r>
          </a:p>
          <a:p>
            <a:r>
              <a:rPr lang="ru-RU" sz="3200" dirty="0">
                <a:solidFill>
                  <a:schemeClr val="bg1"/>
                </a:solidFill>
                <a:latin typeface="Times New Roman" panose="02020603050405020304" pitchFamily="18" charset="0"/>
                <a:cs typeface="Times New Roman" panose="02020603050405020304" pitchFamily="18" charset="0"/>
              </a:rPr>
              <a:t>5. Грамотность при решении бытовых проблем;</a:t>
            </a:r>
          </a:p>
          <a:p>
            <a:r>
              <a:rPr lang="ru-RU" sz="3200" dirty="0">
                <a:solidFill>
                  <a:schemeClr val="bg1"/>
                </a:solidFill>
                <a:latin typeface="Times New Roman" panose="02020603050405020304" pitchFamily="18" charset="0"/>
                <a:cs typeface="Times New Roman" panose="02020603050405020304" pitchFamily="18" charset="0"/>
              </a:rPr>
              <a:t>6. Правовая и общественно-политическая грамотность.</a:t>
            </a:r>
          </a:p>
        </p:txBody>
      </p:sp>
      <p:sp>
        <p:nvSpPr>
          <p:cNvPr id="6" name="Номер слайда 5">
            <a:extLst>
              <a:ext uri="{FF2B5EF4-FFF2-40B4-BE49-F238E27FC236}">
                <a16:creationId xmlns:a16="http://schemas.microsoft.com/office/drawing/2014/main" id="{8103357D-46BE-4683-A5EF-5939C70CBAA0}"/>
              </a:ext>
            </a:extLst>
          </p:cNvPr>
          <p:cNvSpPr>
            <a:spLocks noGrp="1"/>
          </p:cNvSpPr>
          <p:nvPr>
            <p:ph type="sldNum" sz="quarter" idx="12"/>
          </p:nvPr>
        </p:nvSpPr>
        <p:spPr/>
        <p:txBody>
          <a:bodyPr/>
          <a:lstStyle/>
          <a:p>
            <a:fld id="{31A8CFB0-E44F-499A-AF95-1EC685E63A86}" type="slidenum">
              <a:rPr lang="ru-RU" smtClean="0"/>
              <a:t>5</a:t>
            </a:fld>
            <a:endParaRPr lang="ru-RU"/>
          </a:p>
        </p:txBody>
      </p:sp>
    </p:spTree>
    <p:extLst>
      <p:ext uri="{BB962C8B-B14F-4D97-AF65-F5344CB8AC3E}">
        <p14:creationId xmlns:p14="http://schemas.microsoft.com/office/powerpoint/2010/main" val="650226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A0D61FF-7E88-4B9B-A642-FDB17310188D}"/>
              </a:ext>
            </a:extLst>
          </p:cNvPr>
          <p:cNvSpPr txBox="1">
            <a:spLocks/>
          </p:cNvSpPr>
          <p:nvPr/>
        </p:nvSpPr>
        <p:spPr>
          <a:xfrm>
            <a:off x="1241051" y="526676"/>
            <a:ext cx="10323420" cy="92868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ru-RU" sz="3200" b="1" dirty="0">
                <a:solidFill>
                  <a:schemeClr val="bg1"/>
                </a:solidFill>
                <a:latin typeface="Times New Roman" pitchFamily="18" charset="0"/>
                <a:cs typeface="Times New Roman" pitchFamily="18" charset="0"/>
              </a:rPr>
              <a:t>Средства формирования функциональной понятийной грамотности на уроках обществознания:</a:t>
            </a:r>
          </a:p>
        </p:txBody>
      </p:sp>
      <p:sp>
        <p:nvSpPr>
          <p:cNvPr id="3" name="Подзаголовок 2">
            <a:extLst>
              <a:ext uri="{FF2B5EF4-FFF2-40B4-BE49-F238E27FC236}">
                <a16:creationId xmlns:a16="http://schemas.microsoft.com/office/drawing/2014/main" id="{31C9961F-75B2-4116-B692-DB1EC3C9DD56}"/>
              </a:ext>
            </a:extLst>
          </p:cNvPr>
          <p:cNvSpPr txBox="1">
            <a:spLocks/>
          </p:cNvSpPr>
          <p:nvPr/>
        </p:nvSpPr>
        <p:spPr>
          <a:xfrm>
            <a:off x="851647" y="1759324"/>
            <a:ext cx="11806517" cy="4572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altLang="ru-RU" dirty="0">
                <a:solidFill>
                  <a:schemeClr val="bg1"/>
                </a:solidFill>
                <a:latin typeface="Times New Roman" panose="02020603050405020304" pitchFamily="18" charset="0"/>
                <a:cs typeface="Times New Roman" panose="02020603050405020304" pitchFamily="18" charset="0"/>
              </a:rPr>
              <a:t>1.  Функциональное чтение;</a:t>
            </a:r>
          </a:p>
          <a:p>
            <a:pPr marL="0" indent="0">
              <a:buNone/>
            </a:pPr>
            <a:r>
              <a:rPr lang="ru-RU" altLang="ru-RU" dirty="0">
                <a:solidFill>
                  <a:schemeClr val="bg1"/>
                </a:solidFill>
                <a:latin typeface="Times New Roman" panose="02020603050405020304" pitchFamily="18" charset="0"/>
                <a:cs typeface="Times New Roman" panose="02020603050405020304" pitchFamily="18" charset="0"/>
              </a:rPr>
              <a:t>2.  Пересказы;</a:t>
            </a:r>
          </a:p>
          <a:p>
            <a:pPr marL="0" indent="0">
              <a:buNone/>
            </a:pPr>
            <a:r>
              <a:rPr lang="ru-RU" altLang="ru-RU" dirty="0">
                <a:solidFill>
                  <a:schemeClr val="bg1"/>
                </a:solidFill>
                <a:latin typeface="Times New Roman" panose="02020603050405020304" pitchFamily="18" charset="0"/>
                <a:cs typeface="Times New Roman" panose="02020603050405020304" pitchFamily="18" charset="0"/>
              </a:rPr>
              <a:t>3.  Познавательные игры, викторины, уроки-дебаты;</a:t>
            </a:r>
          </a:p>
          <a:p>
            <a:pPr marL="0" indent="0">
              <a:buNone/>
            </a:pPr>
            <a:r>
              <a:rPr lang="ru-RU" altLang="ru-RU" dirty="0">
                <a:solidFill>
                  <a:schemeClr val="bg1"/>
                </a:solidFill>
                <a:latin typeface="Times New Roman" panose="02020603050405020304" pitchFamily="18" charset="0"/>
                <a:cs typeface="Times New Roman" panose="02020603050405020304" pitchFamily="18" charset="0"/>
              </a:rPr>
              <a:t>4.  Исторические и обществоведческие диктанты и ЭССЕ;</a:t>
            </a:r>
          </a:p>
          <a:p>
            <a:pPr marL="0" indent="0">
              <a:buNone/>
            </a:pPr>
            <a:r>
              <a:rPr lang="ru-RU" altLang="ru-RU" dirty="0">
                <a:solidFill>
                  <a:schemeClr val="bg1"/>
                </a:solidFill>
                <a:latin typeface="Times New Roman" panose="02020603050405020304" pitchFamily="18" charset="0"/>
                <a:cs typeface="Times New Roman" panose="02020603050405020304" pitchFamily="18" charset="0"/>
              </a:rPr>
              <a:t>5.  Изучение правовых и исторических документов;</a:t>
            </a:r>
          </a:p>
          <a:p>
            <a:pPr marL="0" indent="0">
              <a:buNone/>
            </a:pPr>
            <a:r>
              <a:rPr lang="ru-RU" altLang="ru-RU" dirty="0">
                <a:solidFill>
                  <a:schemeClr val="bg1"/>
                </a:solidFill>
                <a:latin typeface="Times New Roman" panose="02020603050405020304" pitchFamily="18" charset="0"/>
                <a:cs typeface="Times New Roman" panose="02020603050405020304" pitchFamily="18" charset="0"/>
              </a:rPr>
              <a:t>6.  Чтение вариативных источников;</a:t>
            </a:r>
          </a:p>
          <a:p>
            <a:pPr marL="0" indent="0">
              <a:buNone/>
            </a:pPr>
            <a:r>
              <a:rPr lang="ru-RU" altLang="ru-RU" dirty="0">
                <a:solidFill>
                  <a:schemeClr val="bg1"/>
                </a:solidFill>
                <a:latin typeface="Times New Roman" panose="02020603050405020304" pitchFamily="18" charset="0"/>
                <a:cs typeface="Times New Roman" panose="02020603050405020304" pitchFamily="18" charset="0"/>
              </a:rPr>
              <a:t>7.  Исследовательские работы.</a:t>
            </a:r>
          </a:p>
          <a:p>
            <a:pPr>
              <a:buFontTx/>
              <a:buChar char="-"/>
            </a:pPr>
            <a:endParaRPr lang="ru-RU" altLang="ru-RU" dirty="0">
              <a:solidFill>
                <a:schemeClr val="bg1"/>
              </a:solidFill>
              <a:latin typeface="Times New Roman" panose="02020603050405020304" pitchFamily="18" charset="0"/>
              <a:cs typeface="Times New Roman" panose="02020603050405020304" pitchFamily="18" charset="0"/>
            </a:endParaRPr>
          </a:p>
          <a:p>
            <a:endParaRPr lang="ru-RU" altLang="ru-RU" dirty="0">
              <a:solidFill>
                <a:schemeClr val="bg1"/>
              </a:solidFill>
              <a:latin typeface="Times New Roman" panose="02020603050405020304" pitchFamily="18" charset="0"/>
              <a:cs typeface="Times New Roman" panose="02020603050405020304" pitchFamily="18" charset="0"/>
            </a:endParaRPr>
          </a:p>
        </p:txBody>
      </p:sp>
      <p:sp>
        <p:nvSpPr>
          <p:cNvPr id="5" name="Номер слайда 4">
            <a:extLst>
              <a:ext uri="{FF2B5EF4-FFF2-40B4-BE49-F238E27FC236}">
                <a16:creationId xmlns:a16="http://schemas.microsoft.com/office/drawing/2014/main" id="{528BDA6C-69E5-4FA1-92F5-09EA1100EB7D}"/>
              </a:ext>
            </a:extLst>
          </p:cNvPr>
          <p:cNvSpPr>
            <a:spLocks noGrp="1"/>
          </p:cNvSpPr>
          <p:nvPr>
            <p:ph type="sldNum" sz="quarter" idx="12"/>
          </p:nvPr>
        </p:nvSpPr>
        <p:spPr/>
        <p:txBody>
          <a:bodyPr/>
          <a:lstStyle/>
          <a:p>
            <a:fld id="{31A8CFB0-E44F-499A-AF95-1EC685E63A86}" type="slidenum">
              <a:rPr lang="ru-RU" smtClean="0"/>
              <a:t>6</a:t>
            </a:fld>
            <a:endParaRPr lang="ru-RU"/>
          </a:p>
        </p:txBody>
      </p:sp>
    </p:spTree>
    <p:extLst>
      <p:ext uri="{BB962C8B-B14F-4D97-AF65-F5344CB8AC3E}">
        <p14:creationId xmlns:p14="http://schemas.microsoft.com/office/powerpoint/2010/main" val="4206307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01782" y="394465"/>
            <a:ext cx="11388436" cy="1569660"/>
          </a:xfrm>
          <a:prstGeom prst="rect">
            <a:avLst/>
          </a:prstGeom>
        </p:spPr>
        <p:txBody>
          <a:bodyPr wrap="square">
            <a:spAutoFit/>
          </a:bodyPr>
          <a:lstStyle/>
          <a:p>
            <a:pPr algn="ctr"/>
            <a:r>
              <a:rPr lang="ru-RU" sz="3200" b="1" dirty="0">
                <a:solidFill>
                  <a:schemeClr val="bg1"/>
                </a:solidFill>
                <a:latin typeface="Times New Roman" panose="02020603050405020304" pitchFamily="18" charset="0"/>
                <a:cs typeface="Times New Roman" panose="02020603050405020304" pitchFamily="18" charset="0"/>
              </a:rPr>
              <a:t>Институтом стратегии развития образования разработан Банк заданий для формирования и оценки функциональной грамотности по шести направлениям: </a:t>
            </a:r>
            <a:endParaRPr lang="ru-RU" sz="3200" dirty="0">
              <a:solidFill>
                <a:schemeClr val="bg1"/>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3097481" y="2195970"/>
            <a:ext cx="7055922" cy="3416320"/>
          </a:xfrm>
          <a:prstGeom prst="rect">
            <a:avLst/>
          </a:prstGeom>
        </p:spPr>
        <p:txBody>
          <a:bodyPr wrap="square">
            <a:spAutoFit/>
          </a:bodyPr>
          <a:lstStyle/>
          <a:p>
            <a:r>
              <a:rPr lang="ru-RU" sz="3600" dirty="0">
                <a:solidFill>
                  <a:schemeClr val="bg1"/>
                </a:solidFill>
                <a:latin typeface="Times New Roman" panose="02020603050405020304" pitchFamily="18" charset="0"/>
                <a:cs typeface="Times New Roman" panose="02020603050405020304" pitchFamily="18" charset="0"/>
              </a:rPr>
              <a:t>Математическая грамотность</a:t>
            </a:r>
          </a:p>
          <a:p>
            <a:r>
              <a:rPr lang="ru-RU" sz="3600" dirty="0">
                <a:solidFill>
                  <a:schemeClr val="bg1"/>
                </a:solidFill>
                <a:latin typeface="Times New Roman" panose="02020603050405020304" pitchFamily="18" charset="0"/>
                <a:cs typeface="Times New Roman" panose="02020603050405020304" pitchFamily="18" charset="0"/>
              </a:rPr>
              <a:t>Читательская грамотность</a:t>
            </a:r>
          </a:p>
          <a:p>
            <a:r>
              <a:rPr lang="ru-RU" sz="3600" dirty="0">
                <a:solidFill>
                  <a:schemeClr val="bg1"/>
                </a:solidFill>
                <a:latin typeface="Times New Roman" panose="02020603050405020304" pitchFamily="18" charset="0"/>
                <a:cs typeface="Times New Roman" panose="02020603050405020304" pitchFamily="18" charset="0"/>
              </a:rPr>
              <a:t>Естественнонаучная грамотность</a:t>
            </a:r>
          </a:p>
          <a:p>
            <a:r>
              <a:rPr lang="ru-RU" sz="3600" dirty="0">
                <a:solidFill>
                  <a:schemeClr val="bg1"/>
                </a:solidFill>
                <a:latin typeface="Times New Roman" panose="02020603050405020304" pitchFamily="18" charset="0"/>
                <a:cs typeface="Times New Roman" panose="02020603050405020304" pitchFamily="18" charset="0"/>
              </a:rPr>
              <a:t>Финансовая грамотность</a:t>
            </a:r>
          </a:p>
          <a:p>
            <a:r>
              <a:rPr lang="ru-RU" sz="3600" dirty="0">
                <a:solidFill>
                  <a:schemeClr val="bg1"/>
                </a:solidFill>
                <a:latin typeface="Times New Roman" panose="02020603050405020304" pitchFamily="18" charset="0"/>
                <a:cs typeface="Times New Roman" panose="02020603050405020304" pitchFamily="18" charset="0"/>
              </a:rPr>
              <a:t>Глобальные компетенции</a:t>
            </a:r>
          </a:p>
          <a:p>
            <a:r>
              <a:rPr lang="ru-RU" sz="3600" dirty="0">
                <a:solidFill>
                  <a:schemeClr val="bg1"/>
                </a:solidFill>
                <a:latin typeface="Times New Roman" panose="02020603050405020304" pitchFamily="18" charset="0"/>
                <a:cs typeface="Times New Roman" panose="02020603050405020304" pitchFamily="18" charset="0"/>
              </a:rPr>
              <a:t>Креативное мышление</a:t>
            </a:r>
          </a:p>
        </p:txBody>
      </p:sp>
      <p:sp>
        <p:nvSpPr>
          <p:cNvPr id="5" name="Номер слайда 4">
            <a:extLst>
              <a:ext uri="{FF2B5EF4-FFF2-40B4-BE49-F238E27FC236}">
                <a16:creationId xmlns:a16="http://schemas.microsoft.com/office/drawing/2014/main" id="{D7C9E29A-778A-4AF1-A74B-FC3EBE919FBD}"/>
              </a:ext>
            </a:extLst>
          </p:cNvPr>
          <p:cNvSpPr>
            <a:spLocks noGrp="1"/>
          </p:cNvSpPr>
          <p:nvPr>
            <p:ph type="sldNum" sz="quarter" idx="12"/>
          </p:nvPr>
        </p:nvSpPr>
        <p:spPr/>
        <p:txBody>
          <a:bodyPr/>
          <a:lstStyle/>
          <a:p>
            <a:fld id="{31A8CFB0-E44F-499A-AF95-1EC685E63A86}" type="slidenum">
              <a:rPr lang="ru-RU" smtClean="0"/>
              <a:t>7</a:t>
            </a:fld>
            <a:endParaRPr lang="ru-RU"/>
          </a:p>
        </p:txBody>
      </p:sp>
    </p:spTree>
    <p:extLst>
      <p:ext uri="{BB962C8B-B14F-4D97-AF65-F5344CB8AC3E}">
        <p14:creationId xmlns:p14="http://schemas.microsoft.com/office/powerpoint/2010/main" val="3706295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65411" y="1493444"/>
            <a:ext cx="10058749" cy="2831929"/>
          </a:xfrm>
          <a:prstGeom prst="rect">
            <a:avLst/>
          </a:prstGeom>
        </p:spPr>
        <p:txBody>
          <a:bodyPr wrap="square">
            <a:spAutoFit/>
          </a:bodyPr>
          <a:lstStyle/>
          <a:p>
            <a:pPr lvl="0" algn="just">
              <a:lnSpc>
                <a:spcPct val="107000"/>
              </a:lnSpc>
              <a:spcAft>
                <a:spcPts val="675"/>
              </a:spcAft>
              <a:buSzPts val="1000"/>
              <a:tabLst>
                <a:tab pos="457200" algn="l"/>
              </a:tabLst>
            </a:pPr>
            <a:r>
              <a:rPr lang="ru-RU" sz="4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Читательская грамотность</a:t>
            </a:r>
            <a:r>
              <a:rPr lang="ru-RU"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это способность человека понимать и использовать тексты, размышлять о них и заниматься чтением для того, чтобы достигать своих целей. Ученик должен научиться находить, извлекать нужную информацию, интерпретировать и интегрировать ее, осмысливать и оценивать содержание текста, использовать полученную информацию.</a:t>
            </a:r>
            <a:endParaRPr lang="ru-RU"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Номер слайда 3">
            <a:extLst>
              <a:ext uri="{FF2B5EF4-FFF2-40B4-BE49-F238E27FC236}">
                <a16:creationId xmlns:a16="http://schemas.microsoft.com/office/drawing/2014/main" id="{0B426930-149D-4456-ABA0-E03ACB647E9D}"/>
              </a:ext>
            </a:extLst>
          </p:cNvPr>
          <p:cNvSpPr>
            <a:spLocks noGrp="1"/>
          </p:cNvSpPr>
          <p:nvPr>
            <p:ph type="sldNum" sz="quarter" idx="12"/>
          </p:nvPr>
        </p:nvSpPr>
        <p:spPr/>
        <p:txBody>
          <a:bodyPr/>
          <a:lstStyle/>
          <a:p>
            <a:fld id="{31A8CFB0-E44F-499A-AF95-1EC685E63A86}" type="slidenum">
              <a:rPr lang="ru-RU" smtClean="0"/>
              <a:t>8</a:t>
            </a:fld>
            <a:endParaRPr lang="ru-RU"/>
          </a:p>
        </p:txBody>
      </p:sp>
    </p:spTree>
    <p:extLst>
      <p:ext uri="{BB962C8B-B14F-4D97-AF65-F5344CB8AC3E}">
        <p14:creationId xmlns:p14="http://schemas.microsoft.com/office/powerpoint/2010/main" val="952041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3F222231-52EF-4834-A563-33BD5A278AA3}"/>
              </a:ext>
            </a:extLst>
          </p:cNvPr>
          <p:cNvPicPr>
            <a:picLocks noChangeAspect="1"/>
          </p:cNvPicPr>
          <p:nvPr/>
        </p:nvPicPr>
        <p:blipFill>
          <a:blip r:embed="rId2"/>
          <a:stretch>
            <a:fillRect/>
          </a:stretch>
        </p:blipFill>
        <p:spPr>
          <a:xfrm>
            <a:off x="1643787" y="90289"/>
            <a:ext cx="8904425" cy="6256723"/>
          </a:xfrm>
          <a:prstGeom prst="rect">
            <a:avLst/>
          </a:prstGeom>
        </p:spPr>
      </p:pic>
      <p:sp>
        <p:nvSpPr>
          <p:cNvPr id="4" name="Номер слайда 3">
            <a:extLst>
              <a:ext uri="{FF2B5EF4-FFF2-40B4-BE49-F238E27FC236}">
                <a16:creationId xmlns:a16="http://schemas.microsoft.com/office/drawing/2014/main" id="{A8655060-717B-4537-A9FC-1E0A51883917}"/>
              </a:ext>
            </a:extLst>
          </p:cNvPr>
          <p:cNvSpPr>
            <a:spLocks noGrp="1"/>
          </p:cNvSpPr>
          <p:nvPr>
            <p:ph type="sldNum" sz="quarter" idx="12"/>
          </p:nvPr>
        </p:nvSpPr>
        <p:spPr/>
        <p:txBody>
          <a:bodyPr/>
          <a:lstStyle/>
          <a:p>
            <a:fld id="{31A8CFB0-E44F-499A-AF95-1EC685E63A86}" type="slidenum">
              <a:rPr lang="ru-RU" smtClean="0"/>
              <a:t>9</a:t>
            </a:fld>
            <a:endParaRPr lang="ru-RU"/>
          </a:p>
        </p:txBody>
      </p:sp>
    </p:spTree>
    <p:extLst>
      <p:ext uri="{BB962C8B-B14F-4D97-AF65-F5344CB8AC3E}">
        <p14:creationId xmlns:p14="http://schemas.microsoft.com/office/powerpoint/2010/main" val="82734580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687</TotalTime>
  <Words>1194</Words>
  <Application>Microsoft Office PowerPoint</Application>
  <PresentationFormat>Широкоэкранный</PresentationFormat>
  <Paragraphs>94</Paragraphs>
  <Slides>25</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25</vt:i4>
      </vt:variant>
    </vt:vector>
  </HeadingPairs>
  <TitlesOfParts>
    <vt:vector size="30" baseType="lpstr">
      <vt:lpstr>Arial</vt:lpstr>
      <vt:lpstr>Calibri</vt:lpstr>
      <vt:lpstr>Calibri Light</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Формирование функциональной грамотности на уроках истории и обществознания</dc:title>
  <dc:creator>Сафрыгин Б.Б.</dc:creator>
  <cp:lastModifiedBy>Учитель</cp:lastModifiedBy>
  <cp:revision>55</cp:revision>
  <dcterms:created xsi:type="dcterms:W3CDTF">2021-11-24T02:48:18Z</dcterms:created>
  <dcterms:modified xsi:type="dcterms:W3CDTF">2023-11-29T06:26:38Z</dcterms:modified>
</cp:coreProperties>
</file>